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9" r:id="rId14"/>
    <p:sldId id="275" r:id="rId15"/>
    <p:sldId id="270" r:id="rId16"/>
    <p:sldId id="276" r:id="rId17"/>
    <p:sldId id="274" r:id="rId18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6A0"/>
    <a:srgbClr val="6DBCBF"/>
    <a:srgbClr val="F7EFE2"/>
    <a:srgbClr val="0CC39C"/>
    <a:srgbClr val="0080FF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>
      <p:cViewPr varScale="1">
        <p:scale>
          <a:sx n="81" d="100"/>
          <a:sy n="81" d="100"/>
        </p:scale>
        <p:origin x="72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9B66A-1F26-4BFB-8F09-3D6B698C418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A915C2-01B6-4447-B94E-FDEF205D4465}">
      <dgm:prSet phldrT="[Texto]"/>
      <dgm:spPr>
        <a:solidFill>
          <a:srgbClr val="00C6A0"/>
        </a:solidFill>
      </dgm:spPr>
      <dgm:t>
        <a:bodyPr/>
        <a:lstStyle/>
        <a:p>
          <a:r>
            <a:rPr lang="es-CL" dirty="0">
              <a:effectLst/>
              <a:latin typeface="Public Sans"/>
            </a:rPr>
            <a:t>26 A 30 DE SEPTIEMBRE</a:t>
          </a:r>
          <a:endParaRPr lang="es-CL" dirty="0">
            <a:latin typeface="Public Sans"/>
          </a:endParaRPr>
        </a:p>
      </dgm:t>
    </dgm:pt>
    <dgm:pt modelId="{99616CAA-42EA-44EB-8412-A8A6EA4F4501}" type="parTrans" cxnId="{FA7A057F-73B4-4294-AC11-C5D01BB84228}">
      <dgm:prSet/>
      <dgm:spPr/>
      <dgm:t>
        <a:bodyPr/>
        <a:lstStyle/>
        <a:p>
          <a:endParaRPr lang="es-CL"/>
        </a:p>
      </dgm:t>
    </dgm:pt>
    <dgm:pt modelId="{CF4C0B53-9FF4-42BC-858B-D5F61EBFC8D9}" type="sibTrans" cxnId="{FA7A057F-73B4-4294-AC11-C5D01BB84228}">
      <dgm:prSet/>
      <dgm:spPr/>
      <dgm:t>
        <a:bodyPr/>
        <a:lstStyle/>
        <a:p>
          <a:endParaRPr lang="es-CL"/>
        </a:p>
      </dgm:t>
    </dgm:pt>
    <dgm:pt modelId="{835E8283-8C7C-44B7-9858-9F61AF8389BB}">
      <dgm:prSet phldrT="[Texto]"/>
      <dgm:spPr/>
      <dgm:t>
        <a:bodyPr/>
        <a:lstStyle/>
        <a:p>
          <a:r>
            <a:rPr lang="es-CL" dirty="0">
              <a:solidFill>
                <a:schemeClr val="bg1"/>
              </a:solidFill>
              <a:effectLst/>
              <a:latin typeface="Public Sans"/>
            </a:rPr>
            <a:t>3 DE OCTUBRE</a:t>
          </a:r>
          <a:endParaRPr lang="es-CL" dirty="0">
            <a:latin typeface="Public Sans"/>
          </a:endParaRPr>
        </a:p>
      </dgm:t>
    </dgm:pt>
    <dgm:pt modelId="{01EE17DE-3D50-41E7-BF22-ED0D9F905C23}" type="parTrans" cxnId="{F8620A98-BE0C-45B0-A3A2-AF03F723EBC0}">
      <dgm:prSet/>
      <dgm:spPr/>
      <dgm:t>
        <a:bodyPr/>
        <a:lstStyle/>
        <a:p>
          <a:endParaRPr lang="es-CL"/>
        </a:p>
      </dgm:t>
    </dgm:pt>
    <dgm:pt modelId="{25CC844F-C3E9-4DDD-BDBF-0EBCFF0610AB}" type="sibTrans" cxnId="{F8620A98-BE0C-45B0-A3A2-AF03F723EBC0}">
      <dgm:prSet/>
      <dgm:spPr/>
      <dgm:t>
        <a:bodyPr/>
        <a:lstStyle/>
        <a:p>
          <a:endParaRPr lang="es-CL"/>
        </a:p>
      </dgm:t>
    </dgm:pt>
    <dgm:pt modelId="{64CF858B-21E1-473C-8A0B-C670A7163506}">
      <dgm:prSet phldrT="[Texto]"/>
      <dgm:spPr>
        <a:solidFill>
          <a:srgbClr val="00C6A0"/>
        </a:solidFill>
      </dgm:spPr>
      <dgm:t>
        <a:bodyPr/>
        <a:lstStyle/>
        <a:p>
          <a:r>
            <a:rPr lang="es-CL" dirty="0">
              <a:effectLst/>
              <a:latin typeface="Public Sans"/>
            </a:rPr>
            <a:t>11 DE OCTUBRE</a:t>
          </a:r>
          <a:endParaRPr lang="es-CL" dirty="0">
            <a:latin typeface="Public Sans"/>
          </a:endParaRPr>
        </a:p>
      </dgm:t>
    </dgm:pt>
    <dgm:pt modelId="{866F2D4D-F24C-47ED-B642-7B12DB845A17}" type="parTrans" cxnId="{7A119FE6-F3FC-4C6E-A9B7-C2B187BB3E53}">
      <dgm:prSet/>
      <dgm:spPr/>
      <dgm:t>
        <a:bodyPr/>
        <a:lstStyle/>
        <a:p>
          <a:endParaRPr lang="es-CL"/>
        </a:p>
      </dgm:t>
    </dgm:pt>
    <dgm:pt modelId="{16F4ED99-B4FB-4A07-8EAE-A12F5144082D}" type="sibTrans" cxnId="{7A119FE6-F3FC-4C6E-A9B7-C2B187BB3E53}">
      <dgm:prSet/>
      <dgm:spPr/>
      <dgm:t>
        <a:bodyPr/>
        <a:lstStyle/>
        <a:p>
          <a:endParaRPr lang="es-CL"/>
        </a:p>
      </dgm:t>
    </dgm:pt>
    <dgm:pt modelId="{34F2EF18-1A30-4C86-9FB6-DB278EF1DD7F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  <a:effectLst/>
              <a:latin typeface="Public Sans"/>
            </a:rPr>
            <a:t>26, 27 Y 28 DE OCTUBRE</a:t>
          </a:r>
          <a:endParaRPr lang="es-CL" dirty="0">
            <a:latin typeface="Public Sans"/>
          </a:endParaRPr>
        </a:p>
      </dgm:t>
    </dgm:pt>
    <dgm:pt modelId="{FF353270-1EA9-4E15-A616-D2C436F40EB4}" type="parTrans" cxnId="{A70E478C-A0FA-4E5C-8E6A-EA3C11311A50}">
      <dgm:prSet/>
      <dgm:spPr/>
      <dgm:t>
        <a:bodyPr/>
        <a:lstStyle/>
        <a:p>
          <a:endParaRPr lang="es-CL"/>
        </a:p>
      </dgm:t>
    </dgm:pt>
    <dgm:pt modelId="{7634C862-B824-4533-A7FC-25A86792AE53}" type="sibTrans" cxnId="{A70E478C-A0FA-4E5C-8E6A-EA3C11311A50}">
      <dgm:prSet/>
      <dgm:spPr/>
      <dgm:t>
        <a:bodyPr/>
        <a:lstStyle/>
        <a:p>
          <a:endParaRPr lang="es-CL"/>
        </a:p>
      </dgm:t>
    </dgm:pt>
    <dgm:pt modelId="{1AD3C582-54A1-4CBC-9062-714037153997}">
      <dgm:prSet phldrT="[Texto]"/>
      <dgm:spPr/>
      <dgm:t>
        <a:bodyPr/>
        <a:lstStyle/>
        <a:p>
          <a:r>
            <a:rPr lang="es-CL" dirty="0">
              <a:effectLst/>
              <a:latin typeface="Public Sans"/>
            </a:rPr>
            <a:t>19 A 23 DE SEPTIEMBRE</a:t>
          </a:r>
          <a:endParaRPr lang="es-CL" dirty="0">
            <a:latin typeface="Public Sans"/>
          </a:endParaRPr>
        </a:p>
      </dgm:t>
    </dgm:pt>
    <dgm:pt modelId="{B035DBC4-BB76-44DC-80D6-8088F60DEBD2}" type="parTrans" cxnId="{ABFB0494-F2CA-4CF8-BD45-960206D1B106}">
      <dgm:prSet/>
      <dgm:spPr/>
      <dgm:t>
        <a:bodyPr/>
        <a:lstStyle/>
        <a:p>
          <a:endParaRPr lang="es-CL"/>
        </a:p>
      </dgm:t>
    </dgm:pt>
    <dgm:pt modelId="{AA3DEE7C-08B9-45AA-B0E5-C9013FBCC033}" type="sibTrans" cxnId="{ABFB0494-F2CA-4CF8-BD45-960206D1B106}">
      <dgm:prSet/>
      <dgm:spPr/>
      <dgm:t>
        <a:bodyPr/>
        <a:lstStyle/>
        <a:p>
          <a:endParaRPr lang="es-CL"/>
        </a:p>
      </dgm:t>
    </dgm:pt>
    <dgm:pt modelId="{8407AFEC-E0FA-478B-989A-4993637B267C}">
      <dgm:prSet phldrT="[Texto]"/>
      <dgm:spPr>
        <a:solidFill>
          <a:srgbClr val="00C6A0"/>
        </a:solidFill>
      </dgm:spPr>
      <dgm:t>
        <a:bodyPr/>
        <a:lstStyle/>
        <a:p>
          <a:r>
            <a:rPr lang="es-CL" dirty="0">
              <a:latin typeface="Public Sans"/>
            </a:rPr>
            <a:t>02 DE AGOSTO AL 16 SEPTIEMBRE</a:t>
          </a:r>
        </a:p>
      </dgm:t>
    </dgm:pt>
    <dgm:pt modelId="{B7826ED3-B175-4A39-BE98-16C5FB948B5B}" type="parTrans" cxnId="{882F5CE6-F4BC-4E75-A71D-BAB6F1D0EF54}">
      <dgm:prSet/>
      <dgm:spPr/>
      <dgm:t>
        <a:bodyPr/>
        <a:lstStyle/>
        <a:p>
          <a:endParaRPr lang="es-CL"/>
        </a:p>
      </dgm:t>
    </dgm:pt>
    <dgm:pt modelId="{E165E1ED-BEAC-4C98-BF12-C7506CFE89C1}" type="sibTrans" cxnId="{882F5CE6-F4BC-4E75-A71D-BAB6F1D0EF54}">
      <dgm:prSet/>
      <dgm:spPr/>
      <dgm:t>
        <a:bodyPr/>
        <a:lstStyle/>
        <a:p>
          <a:endParaRPr lang="es-CL"/>
        </a:p>
      </dgm:t>
    </dgm:pt>
    <dgm:pt modelId="{BCAA248D-E055-40E9-B6CA-608384FDC303}" type="pres">
      <dgm:prSet presAssocID="{1D19B66A-1F26-4BFB-8F09-3D6B698C4181}" presName="Name0" presStyleCnt="0">
        <dgm:presLayoutVars>
          <dgm:dir/>
          <dgm:resizeHandles val="exact"/>
        </dgm:presLayoutVars>
      </dgm:prSet>
      <dgm:spPr/>
    </dgm:pt>
    <dgm:pt modelId="{01C510E6-C7F3-4D5C-81BA-7A7B1C19BCA8}" type="pres">
      <dgm:prSet presAssocID="{8407AFEC-E0FA-478B-989A-4993637B267C}" presName="node" presStyleLbl="node1" presStyleIdx="0" presStyleCnt="6">
        <dgm:presLayoutVars>
          <dgm:bulletEnabled val="1"/>
        </dgm:presLayoutVars>
      </dgm:prSet>
      <dgm:spPr/>
    </dgm:pt>
    <dgm:pt modelId="{838A3E4B-23BF-43C6-A70D-B952502D1820}" type="pres">
      <dgm:prSet presAssocID="{E165E1ED-BEAC-4C98-BF12-C7506CFE89C1}" presName="sibTrans" presStyleLbl="sibTrans2D1" presStyleIdx="0" presStyleCnt="5"/>
      <dgm:spPr/>
    </dgm:pt>
    <dgm:pt modelId="{F7323385-D0EB-4C6E-AE2E-1A1912DF3855}" type="pres">
      <dgm:prSet presAssocID="{E165E1ED-BEAC-4C98-BF12-C7506CFE89C1}" presName="connectorText" presStyleLbl="sibTrans2D1" presStyleIdx="0" presStyleCnt="5"/>
      <dgm:spPr/>
    </dgm:pt>
    <dgm:pt modelId="{956CF4C0-929D-431B-846C-7BB49CC89C4C}" type="pres">
      <dgm:prSet presAssocID="{1AD3C582-54A1-4CBC-9062-714037153997}" presName="node" presStyleLbl="node1" presStyleIdx="1" presStyleCnt="6">
        <dgm:presLayoutVars>
          <dgm:bulletEnabled val="1"/>
        </dgm:presLayoutVars>
      </dgm:prSet>
      <dgm:spPr/>
    </dgm:pt>
    <dgm:pt modelId="{CD7E95CB-F956-4D18-82A3-04E19CDC9D8F}" type="pres">
      <dgm:prSet presAssocID="{AA3DEE7C-08B9-45AA-B0E5-C9013FBCC033}" presName="sibTrans" presStyleLbl="sibTrans2D1" presStyleIdx="1" presStyleCnt="5"/>
      <dgm:spPr/>
    </dgm:pt>
    <dgm:pt modelId="{57FCED55-B741-4C1A-A286-D5106ACABB77}" type="pres">
      <dgm:prSet presAssocID="{AA3DEE7C-08B9-45AA-B0E5-C9013FBCC033}" presName="connectorText" presStyleLbl="sibTrans2D1" presStyleIdx="1" presStyleCnt="5"/>
      <dgm:spPr/>
    </dgm:pt>
    <dgm:pt modelId="{1AFA22EF-0D82-435E-8320-51F811BA1D25}" type="pres">
      <dgm:prSet presAssocID="{0FA915C2-01B6-4447-B94E-FDEF205D4465}" presName="node" presStyleLbl="node1" presStyleIdx="2" presStyleCnt="6">
        <dgm:presLayoutVars>
          <dgm:bulletEnabled val="1"/>
        </dgm:presLayoutVars>
      </dgm:prSet>
      <dgm:spPr/>
    </dgm:pt>
    <dgm:pt modelId="{029BEF71-99AA-4357-B7C9-EF19FBB7183F}" type="pres">
      <dgm:prSet presAssocID="{CF4C0B53-9FF4-42BC-858B-D5F61EBFC8D9}" presName="sibTrans" presStyleLbl="sibTrans2D1" presStyleIdx="2" presStyleCnt="5"/>
      <dgm:spPr/>
    </dgm:pt>
    <dgm:pt modelId="{D0EC45EF-439C-443B-B0F7-913EE8F4C300}" type="pres">
      <dgm:prSet presAssocID="{CF4C0B53-9FF4-42BC-858B-D5F61EBFC8D9}" presName="connectorText" presStyleLbl="sibTrans2D1" presStyleIdx="2" presStyleCnt="5"/>
      <dgm:spPr/>
    </dgm:pt>
    <dgm:pt modelId="{F82494AF-1DC1-4097-A782-ACF00D4ECA22}" type="pres">
      <dgm:prSet presAssocID="{835E8283-8C7C-44B7-9858-9F61AF8389BB}" presName="node" presStyleLbl="node1" presStyleIdx="3" presStyleCnt="6">
        <dgm:presLayoutVars>
          <dgm:bulletEnabled val="1"/>
        </dgm:presLayoutVars>
      </dgm:prSet>
      <dgm:spPr/>
    </dgm:pt>
    <dgm:pt modelId="{985E1CED-9F6A-40BE-A0A9-C5BD42D8FABB}" type="pres">
      <dgm:prSet presAssocID="{25CC844F-C3E9-4DDD-BDBF-0EBCFF0610AB}" presName="sibTrans" presStyleLbl="sibTrans2D1" presStyleIdx="3" presStyleCnt="5"/>
      <dgm:spPr/>
    </dgm:pt>
    <dgm:pt modelId="{198D086A-CFCB-49C4-8795-4864E01D360B}" type="pres">
      <dgm:prSet presAssocID="{25CC844F-C3E9-4DDD-BDBF-0EBCFF0610AB}" presName="connectorText" presStyleLbl="sibTrans2D1" presStyleIdx="3" presStyleCnt="5"/>
      <dgm:spPr/>
    </dgm:pt>
    <dgm:pt modelId="{C9704480-2E41-4611-8656-F0452190F4DF}" type="pres">
      <dgm:prSet presAssocID="{64CF858B-21E1-473C-8A0B-C670A7163506}" presName="node" presStyleLbl="node1" presStyleIdx="4" presStyleCnt="6">
        <dgm:presLayoutVars>
          <dgm:bulletEnabled val="1"/>
        </dgm:presLayoutVars>
      </dgm:prSet>
      <dgm:spPr/>
    </dgm:pt>
    <dgm:pt modelId="{58D542A1-AD09-4729-9D01-D3B8C9413D12}" type="pres">
      <dgm:prSet presAssocID="{16F4ED99-B4FB-4A07-8EAE-A12F5144082D}" presName="sibTrans" presStyleLbl="sibTrans2D1" presStyleIdx="4" presStyleCnt="5"/>
      <dgm:spPr/>
    </dgm:pt>
    <dgm:pt modelId="{F0712654-D9F7-4B67-AF6D-82B09AA26FFA}" type="pres">
      <dgm:prSet presAssocID="{16F4ED99-B4FB-4A07-8EAE-A12F5144082D}" presName="connectorText" presStyleLbl="sibTrans2D1" presStyleIdx="4" presStyleCnt="5"/>
      <dgm:spPr/>
    </dgm:pt>
    <dgm:pt modelId="{F3715A3A-E3F6-45F0-A1C8-00C9AD2EABC2}" type="pres">
      <dgm:prSet presAssocID="{34F2EF18-1A30-4C86-9FB6-DB278EF1DD7F}" presName="node" presStyleLbl="node1" presStyleIdx="5" presStyleCnt="6">
        <dgm:presLayoutVars>
          <dgm:bulletEnabled val="1"/>
        </dgm:presLayoutVars>
      </dgm:prSet>
      <dgm:spPr/>
    </dgm:pt>
  </dgm:ptLst>
  <dgm:cxnLst>
    <dgm:cxn modelId="{CD74C306-81A1-4AF3-BA7A-8C2382EDA027}" type="presOf" srcId="{16F4ED99-B4FB-4A07-8EAE-A12F5144082D}" destId="{F0712654-D9F7-4B67-AF6D-82B09AA26FFA}" srcOrd="1" destOrd="0" presId="urn:microsoft.com/office/officeart/2005/8/layout/process1"/>
    <dgm:cxn modelId="{A761070C-61DC-43D1-8279-1C8CE3C56DA0}" type="presOf" srcId="{25CC844F-C3E9-4DDD-BDBF-0EBCFF0610AB}" destId="{985E1CED-9F6A-40BE-A0A9-C5BD42D8FABB}" srcOrd="0" destOrd="0" presId="urn:microsoft.com/office/officeart/2005/8/layout/process1"/>
    <dgm:cxn modelId="{31855910-5FDA-473F-A172-B8C1FA6B7DBE}" type="presOf" srcId="{0FA915C2-01B6-4447-B94E-FDEF205D4465}" destId="{1AFA22EF-0D82-435E-8320-51F811BA1D25}" srcOrd="0" destOrd="0" presId="urn:microsoft.com/office/officeart/2005/8/layout/process1"/>
    <dgm:cxn modelId="{9ACB3627-8624-47E6-BAAE-147B61E902E3}" type="presOf" srcId="{CF4C0B53-9FF4-42BC-858B-D5F61EBFC8D9}" destId="{D0EC45EF-439C-443B-B0F7-913EE8F4C300}" srcOrd="1" destOrd="0" presId="urn:microsoft.com/office/officeart/2005/8/layout/process1"/>
    <dgm:cxn modelId="{31BBAE4C-5076-4B3D-8231-41CC9C162DDF}" type="presOf" srcId="{8407AFEC-E0FA-478B-989A-4993637B267C}" destId="{01C510E6-C7F3-4D5C-81BA-7A7B1C19BCA8}" srcOrd="0" destOrd="0" presId="urn:microsoft.com/office/officeart/2005/8/layout/process1"/>
    <dgm:cxn modelId="{484BCD4E-2660-4041-89CA-43AD9D41BAA8}" type="presOf" srcId="{16F4ED99-B4FB-4A07-8EAE-A12F5144082D}" destId="{58D542A1-AD09-4729-9D01-D3B8C9413D12}" srcOrd="0" destOrd="0" presId="urn:microsoft.com/office/officeart/2005/8/layout/process1"/>
    <dgm:cxn modelId="{3A1D617A-6BE4-4987-B695-6B4456174E88}" type="presOf" srcId="{1D19B66A-1F26-4BFB-8F09-3D6B698C4181}" destId="{BCAA248D-E055-40E9-B6CA-608384FDC303}" srcOrd="0" destOrd="0" presId="urn:microsoft.com/office/officeart/2005/8/layout/process1"/>
    <dgm:cxn modelId="{FA7A057F-73B4-4294-AC11-C5D01BB84228}" srcId="{1D19B66A-1F26-4BFB-8F09-3D6B698C4181}" destId="{0FA915C2-01B6-4447-B94E-FDEF205D4465}" srcOrd="2" destOrd="0" parTransId="{99616CAA-42EA-44EB-8412-A8A6EA4F4501}" sibTransId="{CF4C0B53-9FF4-42BC-858B-D5F61EBFC8D9}"/>
    <dgm:cxn modelId="{4E931781-BDBF-407A-B599-B78892FF8E02}" type="presOf" srcId="{AA3DEE7C-08B9-45AA-B0E5-C9013FBCC033}" destId="{57FCED55-B741-4C1A-A286-D5106ACABB77}" srcOrd="1" destOrd="0" presId="urn:microsoft.com/office/officeart/2005/8/layout/process1"/>
    <dgm:cxn modelId="{A70E478C-A0FA-4E5C-8E6A-EA3C11311A50}" srcId="{1D19B66A-1F26-4BFB-8F09-3D6B698C4181}" destId="{34F2EF18-1A30-4C86-9FB6-DB278EF1DD7F}" srcOrd="5" destOrd="0" parTransId="{FF353270-1EA9-4E15-A616-D2C436F40EB4}" sibTransId="{7634C862-B824-4533-A7FC-25A86792AE53}"/>
    <dgm:cxn modelId="{88DC3B90-17CA-4FED-B870-DC04161DB230}" type="presOf" srcId="{25CC844F-C3E9-4DDD-BDBF-0EBCFF0610AB}" destId="{198D086A-CFCB-49C4-8795-4864E01D360B}" srcOrd="1" destOrd="0" presId="urn:microsoft.com/office/officeart/2005/8/layout/process1"/>
    <dgm:cxn modelId="{ABFB0494-F2CA-4CF8-BD45-960206D1B106}" srcId="{1D19B66A-1F26-4BFB-8F09-3D6B698C4181}" destId="{1AD3C582-54A1-4CBC-9062-714037153997}" srcOrd="1" destOrd="0" parTransId="{B035DBC4-BB76-44DC-80D6-8088F60DEBD2}" sibTransId="{AA3DEE7C-08B9-45AA-B0E5-C9013FBCC033}"/>
    <dgm:cxn modelId="{F8620A98-BE0C-45B0-A3A2-AF03F723EBC0}" srcId="{1D19B66A-1F26-4BFB-8F09-3D6B698C4181}" destId="{835E8283-8C7C-44B7-9858-9F61AF8389BB}" srcOrd="3" destOrd="0" parTransId="{01EE17DE-3D50-41E7-BF22-ED0D9F905C23}" sibTransId="{25CC844F-C3E9-4DDD-BDBF-0EBCFF0610AB}"/>
    <dgm:cxn modelId="{79946B99-E32C-4F23-BEC5-A58DF03DD976}" type="presOf" srcId="{CF4C0B53-9FF4-42BC-858B-D5F61EBFC8D9}" destId="{029BEF71-99AA-4357-B7C9-EF19FBB7183F}" srcOrd="0" destOrd="0" presId="urn:microsoft.com/office/officeart/2005/8/layout/process1"/>
    <dgm:cxn modelId="{F05F57A5-3BA3-4FE7-BB14-821FE291301C}" type="presOf" srcId="{64CF858B-21E1-473C-8A0B-C670A7163506}" destId="{C9704480-2E41-4611-8656-F0452190F4DF}" srcOrd="0" destOrd="0" presId="urn:microsoft.com/office/officeart/2005/8/layout/process1"/>
    <dgm:cxn modelId="{4D5787B4-D623-492D-A750-3225FDFCE97F}" type="presOf" srcId="{E165E1ED-BEAC-4C98-BF12-C7506CFE89C1}" destId="{838A3E4B-23BF-43C6-A70D-B952502D1820}" srcOrd="0" destOrd="0" presId="urn:microsoft.com/office/officeart/2005/8/layout/process1"/>
    <dgm:cxn modelId="{3D75A2BA-A3AB-430C-8DFD-412801792C43}" type="presOf" srcId="{E165E1ED-BEAC-4C98-BF12-C7506CFE89C1}" destId="{F7323385-D0EB-4C6E-AE2E-1A1912DF3855}" srcOrd="1" destOrd="0" presId="urn:microsoft.com/office/officeart/2005/8/layout/process1"/>
    <dgm:cxn modelId="{92F0F7D1-D0F3-4D3C-95C7-8799D1780E2F}" type="presOf" srcId="{835E8283-8C7C-44B7-9858-9F61AF8389BB}" destId="{F82494AF-1DC1-4097-A782-ACF00D4ECA22}" srcOrd="0" destOrd="0" presId="urn:microsoft.com/office/officeart/2005/8/layout/process1"/>
    <dgm:cxn modelId="{B1B5B8DE-5B71-420B-9C9C-249E8687348C}" type="presOf" srcId="{AA3DEE7C-08B9-45AA-B0E5-C9013FBCC033}" destId="{CD7E95CB-F956-4D18-82A3-04E19CDC9D8F}" srcOrd="0" destOrd="0" presId="urn:microsoft.com/office/officeart/2005/8/layout/process1"/>
    <dgm:cxn modelId="{EBE782DF-7F63-40A9-A8D6-6F82E0ABD7F3}" type="presOf" srcId="{1AD3C582-54A1-4CBC-9062-714037153997}" destId="{956CF4C0-929D-431B-846C-7BB49CC89C4C}" srcOrd="0" destOrd="0" presId="urn:microsoft.com/office/officeart/2005/8/layout/process1"/>
    <dgm:cxn modelId="{882F5CE6-F4BC-4E75-A71D-BAB6F1D0EF54}" srcId="{1D19B66A-1F26-4BFB-8F09-3D6B698C4181}" destId="{8407AFEC-E0FA-478B-989A-4993637B267C}" srcOrd="0" destOrd="0" parTransId="{B7826ED3-B175-4A39-BE98-16C5FB948B5B}" sibTransId="{E165E1ED-BEAC-4C98-BF12-C7506CFE89C1}"/>
    <dgm:cxn modelId="{7A119FE6-F3FC-4C6E-A9B7-C2B187BB3E53}" srcId="{1D19B66A-1F26-4BFB-8F09-3D6B698C4181}" destId="{64CF858B-21E1-473C-8A0B-C670A7163506}" srcOrd="4" destOrd="0" parTransId="{866F2D4D-F24C-47ED-B642-7B12DB845A17}" sibTransId="{16F4ED99-B4FB-4A07-8EAE-A12F5144082D}"/>
    <dgm:cxn modelId="{8E9C36E7-C613-4B71-89BA-06F5A43A35C3}" type="presOf" srcId="{34F2EF18-1A30-4C86-9FB6-DB278EF1DD7F}" destId="{F3715A3A-E3F6-45F0-A1C8-00C9AD2EABC2}" srcOrd="0" destOrd="0" presId="urn:microsoft.com/office/officeart/2005/8/layout/process1"/>
    <dgm:cxn modelId="{727A3278-56D7-4894-B816-F02BAD7AC7FB}" type="presParOf" srcId="{BCAA248D-E055-40E9-B6CA-608384FDC303}" destId="{01C510E6-C7F3-4D5C-81BA-7A7B1C19BCA8}" srcOrd="0" destOrd="0" presId="urn:microsoft.com/office/officeart/2005/8/layout/process1"/>
    <dgm:cxn modelId="{82A47972-B26E-45E0-83FD-A3E85E72F8D9}" type="presParOf" srcId="{BCAA248D-E055-40E9-B6CA-608384FDC303}" destId="{838A3E4B-23BF-43C6-A70D-B952502D1820}" srcOrd="1" destOrd="0" presId="urn:microsoft.com/office/officeart/2005/8/layout/process1"/>
    <dgm:cxn modelId="{377A86C5-9619-4A4B-840E-003B804AC5C8}" type="presParOf" srcId="{838A3E4B-23BF-43C6-A70D-B952502D1820}" destId="{F7323385-D0EB-4C6E-AE2E-1A1912DF3855}" srcOrd="0" destOrd="0" presId="urn:microsoft.com/office/officeart/2005/8/layout/process1"/>
    <dgm:cxn modelId="{193A6C3D-49F6-461A-94FA-96EF97D7D5B5}" type="presParOf" srcId="{BCAA248D-E055-40E9-B6CA-608384FDC303}" destId="{956CF4C0-929D-431B-846C-7BB49CC89C4C}" srcOrd="2" destOrd="0" presId="urn:microsoft.com/office/officeart/2005/8/layout/process1"/>
    <dgm:cxn modelId="{02FCCD1A-237B-4D3E-8020-B9975B079137}" type="presParOf" srcId="{BCAA248D-E055-40E9-B6CA-608384FDC303}" destId="{CD7E95CB-F956-4D18-82A3-04E19CDC9D8F}" srcOrd="3" destOrd="0" presId="urn:microsoft.com/office/officeart/2005/8/layout/process1"/>
    <dgm:cxn modelId="{72C8B3D3-ECE0-402F-8BD4-6164F5E391B2}" type="presParOf" srcId="{CD7E95CB-F956-4D18-82A3-04E19CDC9D8F}" destId="{57FCED55-B741-4C1A-A286-D5106ACABB77}" srcOrd="0" destOrd="0" presId="urn:microsoft.com/office/officeart/2005/8/layout/process1"/>
    <dgm:cxn modelId="{612CC3FB-C6C1-4D91-9E35-540ECBFAB5CB}" type="presParOf" srcId="{BCAA248D-E055-40E9-B6CA-608384FDC303}" destId="{1AFA22EF-0D82-435E-8320-51F811BA1D25}" srcOrd="4" destOrd="0" presId="urn:microsoft.com/office/officeart/2005/8/layout/process1"/>
    <dgm:cxn modelId="{5389D4E2-05FE-4ACD-8C51-E83D28AC2C4E}" type="presParOf" srcId="{BCAA248D-E055-40E9-B6CA-608384FDC303}" destId="{029BEF71-99AA-4357-B7C9-EF19FBB7183F}" srcOrd="5" destOrd="0" presId="urn:microsoft.com/office/officeart/2005/8/layout/process1"/>
    <dgm:cxn modelId="{2307D879-96A1-4CED-97CA-3877D8D03006}" type="presParOf" srcId="{029BEF71-99AA-4357-B7C9-EF19FBB7183F}" destId="{D0EC45EF-439C-443B-B0F7-913EE8F4C300}" srcOrd="0" destOrd="0" presId="urn:microsoft.com/office/officeart/2005/8/layout/process1"/>
    <dgm:cxn modelId="{5D765061-8B2E-4078-A4A4-48DF5B8C8E53}" type="presParOf" srcId="{BCAA248D-E055-40E9-B6CA-608384FDC303}" destId="{F82494AF-1DC1-4097-A782-ACF00D4ECA22}" srcOrd="6" destOrd="0" presId="urn:microsoft.com/office/officeart/2005/8/layout/process1"/>
    <dgm:cxn modelId="{B97FC0EF-6405-49AD-8A7A-2EEB89704C53}" type="presParOf" srcId="{BCAA248D-E055-40E9-B6CA-608384FDC303}" destId="{985E1CED-9F6A-40BE-A0A9-C5BD42D8FABB}" srcOrd="7" destOrd="0" presId="urn:microsoft.com/office/officeart/2005/8/layout/process1"/>
    <dgm:cxn modelId="{AB8D9CDD-0981-4436-AC88-A14B83A31790}" type="presParOf" srcId="{985E1CED-9F6A-40BE-A0A9-C5BD42D8FABB}" destId="{198D086A-CFCB-49C4-8795-4864E01D360B}" srcOrd="0" destOrd="0" presId="urn:microsoft.com/office/officeart/2005/8/layout/process1"/>
    <dgm:cxn modelId="{4FF9A3C3-FAF8-45DC-9389-52510B98DF0C}" type="presParOf" srcId="{BCAA248D-E055-40E9-B6CA-608384FDC303}" destId="{C9704480-2E41-4611-8656-F0452190F4DF}" srcOrd="8" destOrd="0" presId="urn:microsoft.com/office/officeart/2005/8/layout/process1"/>
    <dgm:cxn modelId="{F4BD3AD1-81B1-44D8-9F59-ED1EB4C5F6E2}" type="presParOf" srcId="{BCAA248D-E055-40E9-B6CA-608384FDC303}" destId="{58D542A1-AD09-4729-9D01-D3B8C9413D12}" srcOrd="9" destOrd="0" presId="urn:microsoft.com/office/officeart/2005/8/layout/process1"/>
    <dgm:cxn modelId="{61791105-8BEE-43A6-B5D9-897C0A14E67F}" type="presParOf" srcId="{58D542A1-AD09-4729-9D01-D3B8C9413D12}" destId="{F0712654-D9F7-4B67-AF6D-82B09AA26FFA}" srcOrd="0" destOrd="0" presId="urn:microsoft.com/office/officeart/2005/8/layout/process1"/>
    <dgm:cxn modelId="{5F100F67-0D08-41EC-BC78-2540CDBE32B2}" type="presParOf" srcId="{BCAA248D-E055-40E9-B6CA-608384FDC303}" destId="{F3715A3A-E3F6-45F0-A1C8-00C9AD2EABC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510E6-C7F3-4D5C-81BA-7A7B1C19BCA8}">
      <dsp:nvSpPr>
        <dsp:cNvPr id="0" name=""/>
        <dsp:cNvSpPr/>
      </dsp:nvSpPr>
      <dsp:spPr>
        <a:xfrm>
          <a:off x="0" y="1789970"/>
          <a:ext cx="1415687" cy="1247574"/>
        </a:xfrm>
        <a:prstGeom prst="roundRect">
          <a:avLst>
            <a:gd name="adj" fmla="val 10000"/>
          </a:avLst>
        </a:prstGeom>
        <a:solidFill>
          <a:srgbClr val="00C6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Public Sans"/>
            </a:rPr>
            <a:t>02 DE AGOSTO AL 16 SEPTIEMBRE</a:t>
          </a:r>
        </a:p>
      </dsp:txBody>
      <dsp:txXfrm>
        <a:off x="36540" y="1826510"/>
        <a:ext cx="1342607" cy="1174494"/>
      </dsp:txXfrm>
    </dsp:sp>
    <dsp:sp modelId="{838A3E4B-23BF-43C6-A70D-B952502D1820}">
      <dsp:nvSpPr>
        <dsp:cNvPr id="0" name=""/>
        <dsp:cNvSpPr/>
      </dsp:nvSpPr>
      <dsp:spPr>
        <a:xfrm>
          <a:off x="1557256" y="2238212"/>
          <a:ext cx="300125" cy="351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1557256" y="2308430"/>
        <a:ext cx="210088" cy="210654"/>
      </dsp:txXfrm>
    </dsp:sp>
    <dsp:sp modelId="{956CF4C0-929D-431B-846C-7BB49CC89C4C}">
      <dsp:nvSpPr>
        <dsp:cNvPr id="0" name=""/>
        <dsp:cNvSpPr/>
      </dsp:nvSpPr>
      <dsp:spPr>
        <a:xfrm>
          <a:off x="1981962" y="1789970"/>
          <a:ext cx="1415687" cy="124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effectLst/>
              <a:latin typeface="Public Sans"/>
            </a:rPr>
            <a:t>19 A 23 DE SEPTIEMBRE</a:t>
          </a:r>
          <a:endParaRPr lang="es-CL" sz="1800" kern="1200" dirty="0">
            <a:latin typeface="Public Sans"/>
          </a:endParaRPr>
        </a:p>
      </dsp:txBody>
      <dsp:txXfrm>
        <a:off x="2018502" y="1826510"/>
        <a:ext cx="1342607" cy="1174494"/>
      </dsp:txXfrm>
    </dsp:sp>
    <dsp:sp modelId="{CD7E95CB-F956-4D18-82A3-04E19CDC9D8F}">
      <dsp:nvSpPr>
        <dsp:cNvPr id="0" name=""/>
        <dsp:cNvSpPr/>
      </dsp:nvSpPr>
      <dsp:spPr>
        <a:xfrm>
          <a:off x="3539218" y="2238212"/>
          <a:ext cx="300125" cy="351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539218" y="2308430"/>
        <a:ext cx="210088" cy="210654"/>
      </dsp:txXfrm>
    </dsp:sp>
    <dsp:sp modelId="{1AFA22EF-0D82-435E-8320-51F811BA1D25}">
      <dsp:nvSpPr>
        <dsp:cNvPr id="0" name=""/>
        <dsp:cNvSpPr/>
      </dsp:nvSpPr>
      <dsp:spPr>
        <a:xfrm>
          <a:off x="3963925" y="1789970"/>
          <a:ext cx="1415687" cy="1247574"/>
        </a:xfrm>
        <a:prstGeom prst="roundRect">
          <a:avLst>
            <a:gd name="adj" fmla="val 10000"/>
          </a:avLst>
        </a:prstGeom>
        <a:solidFill>
          <a:srgbClr val="00C6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effectLst/>
              <a:latin typeface="Public Sans"/>
            </a:rPr>
            <a:t>26 A 30 DE SEPTIEMBRE</a:t>
          </a:r>
          <a:endParaRPr lang="es-CL" sz="1800" kern="1200" dirty="0">
            <a:latin typeface="Public Sans"/>
          </a:endParaRPr>
        </a:p>
      </dsp:txBody>
      <dsp:txXfrm>
        <a:off x="4000465" y="1826510"/>
        <a:ext cx="1342607" cy="1174494"/>
      </dsp:txXfrm>
    </dsp:sp>
    <dsp:sp modelId="{029BEF71-99AA-4357-B7C9-EF19FBB7183F}">
      <dsp:nvSpPr>
        <dsp:cNvPr id="0" name=""/>
        <dsp:cNvSpPr/>
      </dsp:nvSpPr>
      <dsp:spPr>
        <a:xfrm>
          <a:off x="5521181" y="2238212"/>
          <a:ext cx="300125" cy="351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5521181" y="2308430"/>
        <a:ext cx="210088" cy="210654"/>
      </dsp:txXfrm>
    </dsp:sp>
    <dsp:sp modelId="{F82494AF-1DC1-4097-A782-ACF00D4ECA22}">
      <dsp:nvSpPr>
        <dsp:cNvPr id="0" name=""/>
        <dsp:cNvSpPr/>
      </dsp:nvSpPr>
      <dsp:spPr>
        <a:xfrm>
          <a:off x="5945887" y="1789970"/>
          <a:ext cx="1415687" cy="124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bg1"/>
              </a:solidFill>
              <a:effectLst/>
              <a:latin typeface="Public Sans"/>
            </a:rPr>
            <a:t>3 DE OCTUBRE</a:t>
          </a:r>
          <a:endParaRPr lang="es-CL" sz="1800" kern="1200" dirty="0">
            <a:latin typeface="Public Sans"/>
          </a:endParaRPr>
        </a:p>
      </dsp:txBody>
      <dsp:txXfrm>
        <a:off x="5982427" y="1826510"/>
        <a:ext cx="1342607" cy="1174494"/>
      </dsp:txXfrm>
    </dsp:sp>
    <dsp:sp modelId="{985E1CED-9F6A-40BE-A0A9-C5BD42D8FABB}">
      <dsp:nvSpPr>
        <dsp:cNvPr id="0" name=""/>
        <dsp:cNvSpPr/>
      </dsp:nvSpPr>
      <dsp:spPr>
        <a:xfrm>
          <a:off x="7503143" y="2238212"/>
          <a:ext cx="300125" cy="351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7503143" y="2308430"/>
        <a:ext cx="210088" cy="210654"/>
      </dsp:txXfrm>
    </dsp:sp>
    <dsp:sp modelId="{C9704480-2E41-4611-8656-F0452190F4DF}">
      <dsp:nvSpPr>
        <dsp:cNvPr id="0" name=""/>
        <dsp:cNvSpPr/>
      </dsp:nvSpPr>
      <dsp:spPr>
        <a:xfrm>
          <a:off x="7927850" y="1789970"/>
          <a:ext cx="1415687" cy="1247574"/>
        </a:xfrm>
        <a:prstGeom prst="roundRect">
          <a:avLst>
            <a:gd name="adj" fmla="val 10000"/>
          </a:avLst>
        </a:prstGeom>
        <a:solidFill>
          <a:srgbClr val="00C6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effectLst/>
              <a:latin typeface="Public Sans"/>
            </a:rPr>
            <a:t>11 DE OCTUBRE</a:t>
          </a:r>
          <a:endParaRPr lang="es-CL" sz="1800" kern="1200" dirty="0">
            <a:latin typeface="Public Sans"/>
          </a:endParaRPr>
        </a:p>
      </dsp:txBody>
      <dsp:txXfrm>
        <a:off x="7964390" y="1826510"/>
        <a:ext cx="1342607" cy="1174494"/>
      </dsp:txXfrm>
    </dsp:sp>
    <dsp:sp modelId="{58D542A1-AD09-4729-9D01-D3B8C9413D12}">
      <dsp:nvSpPr>
        <dsp:cNvPr id="0" name=""/>
        <dsp:cNvSpPr/>
      </dsp:nvSpPr>
      <dsp:spPr>
        <a:xfrm>
          <a:off x="9485106" y="2238212"/>
          <a:ext cx="300125" cy="351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9485106" y="2308430"/>
        <a:ext cx="210088" cy="210654"/>
      </dsp:txXfrm>
    </dsp:sp>
    <dsp:sp modelId="{F3715A3A-E3F6-45F0-A1C8-00C9AD2EABC2}">
      <dsp:nvSpPr>
        <dsp:cNvPr id="0" name=""/>
        <dsp:cNvSpPr/>
      </dsp:nvSpPr>
      <dsp:spPr>
        <a:xfrm>
          <a:off x="9909812" y="1789970"/>
          <a:ext cx="1415687" cy="124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  <a:effectLst/>
              <a:latin typeface="Public Sans"/>
            </a:rPr>
            <a:t>26, 27 Y 28 DE OCTUBRE</a:t>
          </a:r>
          <a:endParaRPr lang="es-CL" sz="1800" kern="1200" dirty="0">
            <a:latin typeface="Public Sans"/>
          </a:endParaRPr>
        </a:p>
      </dsp:txBody>
      <dsp:txXfrm>
        <a:off x="9946352" y="1826510"/>
        <a:ext cx="1342607" cy="117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318759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12192000" y="0"/>
                </a:moveTo>
                <a:lnTo>
                  <a:pt x="0" y="0"/>
                </a:lnTo>
                <a:lnTo>
                  <a:pt x="0" y="736599"/>
                </a:lnTo>
                <a:lnTo>
                  <a:pt x="12192000" y="7365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2350" y="5238750"/>
            <a:ext cx="7607300" cy="751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924" y="1835546"/>
            <a:ext cx="10045700" cy="448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hyperlink" Target="http://www.explora.cl/lagos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hyperlink" Target="http://www.explora.cl/lag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WWW.EXPLORA.CL/LAG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www.explora.cl/araucania/congres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8650" y="13969"/>
            <a:ext cx="896619" cy="6844030"/>
          </a:xfrm>
          <a:custGeom>
            <a:avLst/>
            <a:gdLst/>
            <a:ahLst/>
            <a:cxnLst/>
            <a:rect l="l" t="t" r="r" b="b"/>
            <a:pathLst>
              <a:path w="896620" h="6844030">
                <a:moveTo>
                  <a:pt x="0" y="6844027"/>
                </a:moveTo>
                <a:lnTo>
                  <a:pt x="896620" y="6844027"/>
                </a:lnTo>
                <a:lnTo>
                  <a:pt x="896620" y="0"/>
                </a:lnTo>
                <a:lnTo>
                  <a:pt x="0" y="0"/>
                </a:lnTo>
                <a:lnTo>
                  <a:pt x="0" y="6844027"/>
                </a:lnTo>
                <a:close/>
              </a:path>
            </a:pathLst>
          </a:custGeom>
          <a:solidFill>
            <a:srgbClr val="00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0690" y="13969"/>
            <a:ext cx="124460" cy="6844030"/>
          </a:xfrm>
          <a:custGeom>
            <a:avLst/>
            <a:gdLst/>
            <a:ahLst/>
            <a:cxnLst/>
            <a:rect l="l" t="t" r="r" b="b"/>
            <a:pathLst>
              <a:path w="124459" h="6844030">
                <a:moveTo>
                  <a:pt x="0" y="6844027"/>
                </a:moveTo>
                <a:lnTo>
                  <a:pt x="124459" y="6844027"/>
                </a:lnTo>
                <a:lnTo>
                  <a:pt x="124459" y="0"/>
                </a:lnTo>
                <a:lnTo>
                  <a:pt x="0" y="0"/>
                </a:lnTo>
                <a:lnTo>
                  <a:pt x="0" y="6844027"/>
                </a:lnTo>
                <a:close/>
              </a:path>
            </a:pathLst>
          </a:custGeom>
          <a:solidFill>
            <a:srgbClr val="00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782300" y="7619"/>
            <a:ext cx="1404620" cy="6856730"/>
            <a:chOff x="10782300" y="7619"/>
            <a:chExt cx="1404620" cy="6856730"/>
          </a:xfrm>
        </p:grpSpPr>
        <p:sp>
          <p:nvSpPr>
            <p:cNvPr id="5" name="object 5"/>
            <p:cNvSpPr/>
            <p:nvPr/>
          </p:nvSpPr>
          <p:spPr>
            <a:xfrm>
              <a:off x="12086589" y="13969"/>
              <a:ext cx="93980" cy="6844030"/>
            </a:xfrm>
            <a:custGeom>
              <a:avLst/>
              <a:gdLst/>
              <a:ahLst/>
              <a:cxnLst/>
              <a:rect l="l" t="t" r="r" b="b"/>
              <a:pathLst>
                <a:path w="93979" h="6844030">
                  <a:moveTo>
                    <a:pt x="0" y="6844027"/>
                  </a:moveTo>
                  <a:lnTo>
                    <a:pt x="93979" y="6844027"/>
                  </a:lnTo>
                  <a:lnTo>
                    <a:pt x="93979" y="0"/>
                  </a:lnTo>
                  <a:lnTo>
                    <a:pt x="0" y="0"/>
                  </a:lnTo>
                  <a:lnTo>
                    <a:pt x="0" y="6844027"/>
                  </a:lnTo>
                  <a:close/>
                </a:path>
              </a:pathLst>
            </a:custGeom>
            <a:solidFill>
              <a:srgbClr val="008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88650" y="13969"/>
              <a:ext cx="1391920" cy="6844030"/>
            </a:xfrm>
            <a:custGeom>
              <a:avLst/>
              <a:gdLst/>
              <a:ahLst/>
              <a:cxnLst/>
              <a:rect l="l" t="t" r="r" b="b"/>
              <a:pathLst>
                <a:path w="1391920" h="6844030">
                  <a:moveTo>
                    <a:pt x="1391920" y="6844027"/>
                  </a:moveTo>
                  <a:lnTo>
                    <a:pt x="1391920" y="0"/>
                  </a:lnTo>
                  <a:lnTo>
                    <a:pt x="0" y="0"/>
                  </a:lnTo>
                  <a:lnTo>
                    <a:pt x="0" y="6844027"/>
                  </a:lnTo>
                </a:path>
              </a:pathLst>
            </a:custGeom>
            <a:ln w="12699">
              <a:solidFill>
                <a:srgbClr val="008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70" y="1269"/>
            <a:ext cx="144780" cy="6852920"/>
          </a:xfrm>
          <a:custGeom>
            <a:avLst/>
            <a:gdLst/>
            <a:ahLst/>
            <a:cxnLst/>
            <a:rect l="l" t="t" r="r" b="b"/>
            <a:pathLst>
              <a:path w="144780" h="6852920">
                <a:moveTo>
                  <a:pt x="0" y="6852920"/>
                </a:moveTo>
                <a:lnTo>
                  <a:pt x="144780" y="6852920"/>
                </a:lnTo>
                <a:lnTo>
                  <a:pt x="144780" y="0"/>
                </a:lnTo>
                <a:lnTo>
                  <a:pt x="0" y="0"/>
                </a:lnTo>
                <a:lnTo>
                  <a:pt x="0" y="6852920"/>
                </a:lnTo>
                <a:close/>
              </a:path>
            </a:pathLst>
          </a:custGeom>
          <a:solidFill>
            <a:srgbClr val="00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29" y="1269"/>
            <a:ext cx="144780" cy="6852920"/>
          </a:xfrm>
          <a:custGeom>
            <a:avLst/>
            <a:gdLst/>
            <a:ahLst/>
            <a:cxnLst/>
            <a:rect l="l" t="t" r="r" b="b"/>
            <a:pathLst>
              <a:path w="144779" h="6852920">
                <a:moveTo>
                  <a:pt x="0" y="6852920"/>
                </a:moveTo>
                <a:lnTo>
                  <a:pt x="144780" y="6852920"/>
                </a:lnTo>
                <a:lnTo>
                  <a:pt x="144780" y="0"/>
                </a:lnTo>
                <a:lnTo>
                  <a:pt x="0" y="0"/>
                </a:lnTo>
                <a:lnTo>
                  <a:pt x="0" y="6852920"/>
                </a:lnTo>
                <a:close/>
              </a:path>
            </a:pathLst>
          </a:custGeom>
          <a:solidFill>
            <a:srgbClr val="00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5080" y="0"/>
            <a:ext cx="11690350" cy="6865620"/>
            <a:chOff x="-5080" y="0"/>
            <a:chExt cx="11690350" cy="6865620"/>
          </a:xfrm>
        </p:grpSpPr>
        <p:sp>
          <p:nvSpPr>
            <p:cNvPr id="10" name="object 10"/>
            <p:cNvSpPr/>
            <p:nvPr/>
          </p:nvSpPr>
          <p:spPr>
            <a:xfrm>
              <a:off x="570229" y="1269"/>
              <a:ext cx="822960" cy="6852920"/>
            </a:xfrm>
            <a:custGeom>
              <a:avLst/>
              <a:gdLst/>
              <a:ahLst/>
              <a:cxnLst/>
              <a:rect l="l" t="t" r="r" b="b"/>
              <a:pathLst>
                <a:path w="822960" h="6852920">
                  <a:moveTo>
                    <a:pt x="0" y="6852920"/>
                  </a:moveTo>
                  <a:lnTo>
                    <a:pt x="822959" y="6852920"/>
                  </a:lnTo>
                  <a:lnTo>
                    <a:pt x="822959" y="0"/>
                  </a:lnTo>
                  <a:lnTo>
                    <a:pt x="0" y="0"/>
                  </a:lnTo>
                  <a:lnTo>
                    <a:pt x="0" y="6852920"/>
                  </a:lnTo>
                  <a:close/>
                </a:path>
              </a:pathLst>
            </a:custGeom>
            <a:solidFill>
              <a:srgbClr val="008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9" y="1269"/>
              <a:ext cx="1391920" cy="6852920"/>
            </a:xfrm>
            <a:custGeom>
              <a:avLst/>
              <a:gdLst/>
              <a:ahLst/>
              <a:cxnLst/>
              <a:rect l="l" t="t" r="r" b="b"/>
              <a:pathLst>
                <a:path w="1391920" h="6852920">
                  <a:moveTo>
                    <a:pt x="0" y="6852920"/>
                  </a:moveTo>
                  <a:lnTo>
                    <a:pt x="1391920" y="6852920"/>
                  </a:lnTo>
                  <a:lnTo>
                    <a:pt x="1391920" y="0"/>
                  </a:lnTo>
                  <a:lnTo>
                    <a:pt x="0" y="0"/>
                  </a:lnTo>
                  <a:lnTo>
                    <a:pt x="0" y="6852920"/>
                  </a:lnTo>
                  <a:close/>
                </a:path>
              </a:pathLst>
            </a:custGeom>
            <a:ln w="12700">
              <a:solidFill>
                <a:srgbClr val="008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221935"/>
              <a:ext cx="384810" cy="41275"/>
            </a:xfrm>
            <a:custGeom>
              <a:avLst/>
              <a:gdLst/>
              <a:ahLst/>
              <a:cxnLst/>
              <a:rect l="l" t="t" r="r" b="b"/>
              <a:pathLst>
                <a:path w="384810" h="41275">
                  <a:moveTo>
                    <a:pt x="146050" y="0"/>
                  </a:moveTo>
                  <a:lnTo>
                    <a:pt x="0" y="0"/>
                  </a:lnTo>
                  <a:lnTo>
                    <a:pt x="0" y="41275"/>
                  </a:lnTo>
                  <a:lnTo>
                    <a:pt x="146050" y="41275"/>
                  </a:lnTo>
                  <a:lnTo>
                    <a:pt x="146050" y="0"/>
                  </a:lnTo>
                  <a:close/>
                </a:path>
                <a:path w="384810" h="41275">
                  <a:moveTo>
                    <a:pt x="384810" y="0"/>
                  </a:moveTo>
                  <a:lnTo>
                    <a:pt x="240030" y="0"/>
                  </a:lnTo>
                  <a:lnTo>
                    <a:pt x="240030" y="41275"/>
                  </a:lnTo>
                  <a:lnTo>
                    <a:pt x="384810" y="41275"/>
                  </a:lnTo>
                  <a:lnTo>
                    <a:pt x="384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229" y="5242559"/>
              <a:ext cx="11115040" cy="0"/>
            </a:xfrm>
            <a:custGeom>
              <a:avLst/>
              <a:gdLst/>
              <a:ahLst/>
              <a:cxnLst/>
              <a:rect l="l" t="t" r="r" b="b"/>
              <a:pathLst>
                <a:path w="11115040">
                  <a:moveTo>
                    <a:pt x="0" y="0"/>
                  </a:moveTo>
                  <a:lnTo>
                    <a:pt x="11115040" y="0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1870690" y="5221922"/>
            <a:ext cx="124460" cy="41275"/>
          </a:xfrm>
          <a:custGeom>
            <a:avLst/>
            <a:gdLst/>
            <a:ahLst/>
            <a:cxnLst/>
            <a:rect l="l" t="t" r="r" b="b"/>
            <a:pathLst>
              <a:path w="124459" h="41275">
                <a:moveTo>
                  <a:pt x="0" y="41275"/>
                </a:moveTo>
                <a:lnTo>
                  <a:pt x="124459" y="41275"/>
                </a:lnTo>
                <a:lnTo>
                  <a:pt x="124459" y="0"/>
                </a:lnTo>
                <a:lnTo>
                  <a:pt x="0" y="0"/>
                </a:lnTo>
                <a:lnTo>
                  <a:pt x="0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86590" y="5221922"/>
            <a:ext cx="105410" cy="41275"/>
          </a:xfrm>
          <a:custGeom>
            <a:avLst/>
            <a:gdLst/>
            <a:ahLst/>
            <a:cxnLst/>
            <a:rect l="l" t="t" r="r" b="b"/>
            <a:pathLst>
              <a:path w="105409" h="41275">
                <a:moveTo>
                  <a:pt x="0" y="41275"/>
                </a:moveTo>
                <a:lnTo>
                  <a:pt x="105409" y="41275"/>
                </a:lnTo>
                <a:lnTo>
                  <a:pt x="105409" y="0"/>
                </a:lnTo>
                <a:lnTo>
                  <a:pt x="0" y="0"/>
                </a:lnTo>
                <a:lnTo>
                  <a:pt x="0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230" y="6134100"/>
            <a:ext cx="11115040" cy="0"/>
          </a:xfrm>
          <a:custGeom>
            <a:avLst/>
            <a:gdLst/>
            <a:ahLst/>
            <a:cxnLst/>
            <a:rect l="l" t="t" r="r" b="b"/>
            <a:pathLst>
              <a:path w="11115040">
                <a:moveTo>
                  <a:pt x="0" y="0"/>
                </a:moveTo>
                <a:lnTo>
                  <a:pt x="1111504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70690" y="6113462"/>
            <a:ext cx="124460" cy="41275"/>
          </a:xfrm>
          <a:custGeom>
            <a:avLst/>
            <a:gdLst/>
            <a:ahLst/>
            <a:cxnLst/>
            <a:rect l="l" t="t" r="r" b="b"/>
            <a:pathLst>
              <a:path w="124459" h="41275">
                <a:moveTo>
                  <a:pt x="0" y="41275"/>
                </a:moveTo>
                <a:lnTo>
                  <a:pt x="124459" y="41275"/>
                </a:lnTo>
                <a:lnTo>
                  <a:pt x="124459" y="0"/>
                </a:lnTo>
                <a:lnTo>
                  <a:pt x="0" y="0"/>
                </a:lnTo>
                <a:lnTo>
                  <a:pt x="0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86590" y="6113462"/>
            <a:ext cx="105410" cy="41275"/>
          </a:xfrm>
          <a:custGeom>
            <a:avLst/>
            <a:gdLst/>
            <a:ahLst/>
            <a:cxnLst/>
            <a:rect l="l" t="t" r="r" b="b"/>
            <a:pathLst>
              <a:path w="105409" h="41275">
                <a:moveTo>
                  <a:pt x="0" y="41275"/>
                </a:moveTo>
                <a:lnTo>
                  <a:pt x="105409" y="41275"/>
                </a:lnTo>
                <a:lnTo>
                  <a:pt x="105409" y="0"/>
                </a:lnTo>
                <a:lnTo>
                  <a:pt x="0" y="0"/>
                </a:lnTo>
                <a:lnTo>
                  <a:pt x="0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113462"/>
            <a:ext cx="146050" cy="41275"/>
          </a:xfrm>
          <a:custGeom>
            <a:avLst/>
            <a:gdLst/>
            <a:ahLst/>
            <a:cxnLst/>
            <a:rect l="l" t="t" r="r" b="b"/>
            <a:pathLst>
              <a:path w="146050" h="41275">
                <a:moveTo>
                  <a:pt x="0" y="41275"/>
                </a:moveTo>
                <a:lnTo>
                  <a:pt x="146050" y="41275"/>
                </a:lnTo>
                <a:lnTo>
                  <a:pt x="146050" y="0"/>
                </a:lnTo>
                <a:lnTo>
                  <a:pt x="0" y="0"/>
                </a:lnTo>
                <a:lnTo>
                  <a:pt x="0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029" y="6113462"/>
            <a:ext cx="144780" cy="41275"/>
          </a:xfrm>
          <a:custGeom>
            <a:avLst/>
            <a:gdLst/>
            <a:ahLst/>
            <a:cxnLst/>
            <a:rect l="l" t="t" r="r" b="b"/>
            <a:pathLst>
              <a:path w="144779" h="41275">
                <a:moveTo>
                  <a:pt x="0" y="41275"/>
                </a:moveTo>
                <a:lnTo>
                  <a:pt x="144780" y="41275"/>
                </a:lnTo>
                <a:lnTo>
                  <a:pt x="144780" y="0"/>
                </a:lnTo>
                <a:lnTo>
                  <a:pt x="0" y="0"/>
                </a:lnTo>
                <a:lnTo>
                  <a:pt x="0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78459" y="0"/>
            <a:ext cx="198120" cy="6864350"/>
            <a:chOff x="378459" y="0"/>
            <a:chExt cx="198120" cy="6864350"/>
          </a:xfrm>
        </p:grpSpPr>
        <p:sp>
          <p:nvSpPr>
            <p:cNvPr id="23" name="object 23"/>
            <p:cNvSpPr/>
            <p:nvPr/>
          </p:nvSpPr>
          <p:spPr>
            <a:xfrm>
              <a:off x="384809" y="6349"/>
              <a:ext cx="185420" cy="6851650"/>
            </a:xfrm>
            <a:custGeom>
              <a:avLst/>
              <a:gdLst/>
              <a:ahLst/>
              <a:cxnLst/>
              <a:rect l="l" t="t" r="r" b="b"/>
              <a:pathLst>
                <a:path w="185420" h="6851650">
                  <a:moveTo>
                    <a:pt x="185419" y="0"/>
                  </a:moveTo>
                  <a:lnTo>
                    <a:pt x="0" y="0"/>
                  </a:lnTo>
                  <a:lnTo>
                    <a:pt x="0" y="6851648"/>
                  </a:lnTo>
                  <a:lnTo>
                    <a:pt x="185419" y="6851648"/>
                  </a:lnTo>
                  <a:lnTo>
                    <a:pt x="185419" y="0"/>
                  </a:lnTo>
                  <a:close/>
                </a:path>
              </a:pathLst>
            </a:custGeom>
            <a:solidFill>
              <a:srgbClr val="00C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4809" y="6349"/>
              <a:ext cx="185420" cy="6851650"/>
            </a:xfrm>
            <a:custGeom>
              <a:avLst/>
              <a:gdLst/>
              <a:ahLst/>
              <a:cxnLst/>
              <a:rect l="l" t="t" r="r" b="b"/>
              <a:pathLst>
                <a:path w="185420" h="6851650">
                  <a:moveTo>
                    <a:pt x="185419" y="6851648"/>
                  </a:moveTo>
                  <a:lnTo>
                    <a:pt x="185419" y="0"/>
                  </a:lnTo>
                  <a:lnTo>
                    <a:pt x="0" y="0"/>
                  </a:lnTo>
                  <a:lnTo>
                    <a:pt x="0" y="6851648"/>
                  </a:lnTo>
                </a:path>
              </a:pathLst>
            </a:custGeom>
            <a:ln w="12700">
              <a:solidFill>
                <a:srgbClr val="00C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39700" y="0"/>
            <a:ext cx="106680" cy="6866890"/>
            <a:chOff x="139700" y="0"/>
            <a:chExt cx="106680" cy="6866890"/>
          </a:xfrm>
        </p:grpSpPr>
        <p:sp>
          <p:nvSpPr>
            <p:cNvPr id="26" name="object 26"/>
            <p:cNvSpPr/>
            <p:nvPr/>
          </p:nvSpPr>
          <p:spPr>
            <a:xfrm>
              <a:off x="146050" y="0"/>
              <a:ext cx="93980" cy="6854190"/>
            </a:xfrm>
            <a:custGeom>
              <a:avLst/>
              <a:gdLst/>
              <a:ahLst/>
              <a:cxnLst/>
              <a:rect l="l" t="t" r="r" b="b"/>
              <a:pathLst>
                <a:path w="93979" h="6854190">
                  <a:moveTo>
                    <a:pt x="0" y="6854189"/>
                  </a:moveTo>
                  <a:lnTo>
                    <a:pt x="93979" y="6854189"/>
                  </a:lnTo>
                  <a:lnTo>
                    <a:pt x="93979" y="0"/>
                  </a:lnTo>
                  <a:lnTo>
                    <a:pt x="0" y="0"/>
                  </a:lnTo>
                  <a:lnTo>
                    <a:pt x="0" y="6854189"/>
                  </a:lnTo>
                  <a:close/>
                </a:path>
              </a:pathLst>
            </a:custGeom>
            <a:solidFill>
              <a:srgbClr val="00C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050" y="0"/>
              <a:ext cx="93980" cy="6854190"/>
            </a:xfrm>
            <a:custGeom>
              <a:avLst/>
              <a:gdLst/>
              <a:ahLst/>
              <a:cxnLst/>
              <a:rect l="l" t="t" r="r" b="b"/>
              <a:pathLst>
                <a:path w="93979" h="6854190">
                  <a:moveTo>
                    <a:pt x="0" y="6854189"/>
                  </a:moveTo>
                  <a:lnTo>
                    <a:pt x="93979" y="6854189"/>
                  </a:lnTo>
                  <a:lnTo>
                    <a:pt x="93979" y="0"/>
                  </a:lnTo>
                </a:path>
                <a:path w="93979" h="6854190">
                  <a:moveTo>
                    <a:pt x="0" y="0"/>
                  </a:moveTo>
                  <a:lnTo>
                    <a:pt x="0" y="6854189"/>
                  </a:lnTo>
                </a:path>
              </a:pathLst>
            </a:custGeom>
            <a:ln w="12700">
              <a:solidFill>
                <a:srgbClr val="00C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1678919" y="0"/>
            <a:ext cx="198120" cy="6864350"/>
            <a:chOff x="11678919" y="0"/>
            <a:chExt cx="198120" cy="6864350"/>
          </a:xfrm>
        </p:grpSpPr>
        <p:sp>
          <p:nvSpPr>
            <p:cNvPr id="29" name="object 29"/>
            <p:cNvSpPr/>
            <p:nvPr/>
          </p:nvSpPr>
          <p:spPr>
            <a:xfrm>
              <a:off x="11685269" y="6349"/>
              <a:ext cx="185420" cy="6851650"/>
            </a:xfrm>
            <a:custGeom>
              <a:avLst/>
              <a:gdLst/>
              <a:ahLst/>
              <a:cxnLst/>
              <a:rect l="l" t="t" r="r" b="b"/>
              <a:pathLst>
                <a:path w="185420" h="6851650">
                  <a:moveTo>
                    <a:pt x="185420" y="0"/>
                  </a:moveTo>
                  <a:lnTo>
                    <a:pt x="0" y="0"/>
                  </a:lnTo>
                  <a:lnTo>
                    <a:pt x="0" y="6851648"/>
                  </a:lnTo>
                  <a:lnTo>
                    <a:pt x="185420" y="6851648"/>
                  </a:lnTo>
                  <a:lnTo>
                    <a:pt x="185420" y="0"/>
                  </a:lnTo>
                  <a:close/>
                </a:path>
              </a:pathLst>
            </a:custGeom>
            <a:solidFill>
              <a:srgbClr val="00C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85269" y="6349"/>
              <a:ext cx="185420" cy="6851650"/>
            </a:xfrm>
            <a:custGeom>
              <a:avLst/>
              <a:gdLst/>
              <a:ahLst/>
              <a:cxnLst/>
              <a:rect l="l" t="t" r="r" b="b"/>
              <a:pathLst>
                <a:path w="185420" h="6851650">
                  <a:moveTo>
                    <a:pt x="185420" y="6851648"/>
                  </a:moveTo>
                  <a:lnTo>
                    <a:pt x="185420" y="0"/>
                  </a:lnTo>
                  <a:lnTo>
                    <a:pt x="0" y="0"/>
                  </a:lnTo>
                  <a:lnTo>
                    <a:pt x="0" y="6851648"/>
                  </a:lnTo>
                </a:path>
              </a:pathLst>
            </a:custGeom>
            <a:ln w="12700">
              <a:solidFill>
                <a:srgbClr val="00C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1988800" y="0"/>
            <a:ext cx="104139" cy="6859270"/>
            <a:chOff x="11988800" y="0"/>
            <a:chExt cx="104139" cy="6859270"/>
          </a:xfrm>
        </p:grpSpPr>
        <p:sp>
          <p:nvSpPr>
            <p:cNvPr id="32" name="object 32"/>
            <p:cNvSpPr/>
            <p:nvPr/>
          </p:nvSpPr>
          <p:spPr>
            <a:xfrm>
              <a:off x="11995150" y="0"/>
              <a:ext cx="91440" cy="6846570"/>
            </a:xfrm>
            <a:custGeom>
              <a:avLst/>
              <a:gdLst/>
              <a:ahLst/>
              <a:cxnLst/>
              <a:rect l="l" t="t" r="r" b="b"/>
              <a:pathLst>
                <a:path w="91440" h="6846570">
                  <a:moveTo>
                    <a:pt x="0" y="6846568"/>
                  </a:moveTo>
                  <a:lnTo>
                    <a:pt x="91440" y="684656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6846568"/>
                  </a:lnTo>
                  <a:close/>
                </a:path>
              </a:pathLst>
            </a:custGeom>
            <a:solidFill>
              <a:srgbClr val="00C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95150" y="0"/>
              <a:ext cx="91440" cy="6846570"/>
            </a:xfrm>
            <a:custGeom>
              <a:avLst/>
              <a:gdLst/>
              <a:ahLst/>
              <a:cxnLst/>
              <a:rect l="l" t="t" r="r" b="b"/>
              <a:pathLst>
                <a:path w="91440" h="6846570">
                  <a:moveTo>
                    <a:pt x="0" y="6846568"/>
                  </a:moveTo>
                  <a:lnTo>
                    <a:pt x="91440" y="6846568"/>
                  </a:lnTo>
                  <a:lnTo>
                    <a:pt x="91440" y="0"/>
                  </a:lnTo>
                </a:path>
                <a:path w="91440" h="6846570">
                  <a:moveTo>
                    <a:pt x="0" y="0"/>
                  </a:moveTo>
                  <a:lnTo>
                    <a:pt x="0" y="6846568"/>
                  </a:lnTo>
                </a:path>
              </a:pathLst>
            </a:custGeom>
            <a:ln w="12700">
              <a:solidFill>
                <a:srgbClr val="00C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Gráfico 34">
            <a:extLst>
              <a:ext uri="{FF2B5EF4-FFF2-40B4-BE49-F238E27FC236}">
                <a16:creationId xmlns:a16="http://schemas.microsoft.com/office/drawing/2014/main" id="{315F5797-7592-22E0-4928-019BF322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428" y="-907"/>
            <a:ext cx="9647475" cy="68728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C65FABE8-2CAC-4E65-BBED-57F0E2F98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51165" y="3021084"/>
            <a:ext cx="2314575" cy="38481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0A2678C-6ECC-A83B-46FA-D96B97DB1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0" y="-19455"/>
            <a:ext cx="6746253" cy="670020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3C93567-ABB5-553C-541E-CC68FB989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932316" y="2009774"/>
            <a:ext cx="7077075" cy="28384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9F67B7C-B178-818F-83FD-563C4D784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1950539" y="2124072"/>
            <a:ext cx="7134225" cy="2609850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4FEF8823-733D-6927-1926-D7A347CE6FBB}"/>
              </a:ext>
            </a:extLst>
          </p:cNvPr>
          <p:cNvSpPr txBox="1">
            <a:spLocks/>
          </p:cNvSpPr>
          <p:nvPr/>
        </p:nvSpPr>
        <p:spPr>
          <a:xfrm>
            <a:off x="3524408" y="1579079"/>
            <a:ext cx="51431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1F3863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L" b="1" kern="0" spc="-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CÓMO</a:t>
            </a:r>
            <a:r>
              <a:rPr lang="es-CL" b="1" kern="0" spc="-3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 </a:t>
            </a:r>
            <a:r>
              <a:rPr lang="es-CL" b="1" kern="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Y</a:t>
            </a:r>
            <a:r>
              <a:rPr lang="es-CL" b="1" kern="0" spc="-2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 </a:t>
            </a:r>
            <a:r>
              <a:rPr lang="es-CL" b="1" kern="0" spc="-1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CUÁNDO</a:t>
            </a:r>
            <a:r>
              <a:rPr lang="es-CL" b="1" kern="0" spc="-3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 </a:t>
            </a:r>
            <a:r>
              <a:rPr lang="es-CL" b="1" kern="0" spc="-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POSTULAR</a:t>
            </a:r>
            <a:endParaRPr lang="es-CL" kern="0" dirty="0">
              <a:solidFill>
                <a:schemeClr val="bg1"/>
              </a:solidFill>
              <a:highlight>
                <a:srgbClr val="0CC39C"/>
              </a:highlight>
              <a:latin typeface="Public Sans" pitchFamily="2" charset="0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D56C336-EAC8-B971-BA71-4EBEAC7C5297}"/>
              </a:ext>
            </a:extLst>
          </p:cNvPr>
          <p:cNvSpPr txBox="1"/>
          <p:nvPr/>
        </p:nvSpPr>
        <p:spPr>
          <a:xfrm>
            <a:off x="3563536" y="2374810"/>
            <a:ext cx="500634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Public Sans" pitchFamily="2" charset="0"/>
                <a:cs typeface="Calibri"/>
              </a:rPr>
              <a:t>Podrás</a:t>
            </a:r>
            <a:r>
              <a:rPr sz="2800" spc="-15" dirty="0">
                <a:latin typeface="Public Sans" pitchFamily="2" charset="0"/>
                <a:cs typeface="Calibri"/>
              </a:rPr>
              <a:t> </a:t>
            </a:r>
            <a:r>
              <a:rPr sz="2800" spc="-10" dirty="0" err="1">
                <a:latin typeface="Public Sans" pitchFamily="2" charset="0"/>
                <a:cs typeface="Calibri"/>
              </a:rPr>
              <a:t>postular</a:t>
            </a:r>
            <a:r>
              <a:rPr sz="2800" spc="-5" dirty="0">
                <a:latin typeface="Public Sans" pitchFamily="2" charset="0"/>
                <a:cs typeface="Calibri"/>
              </a:rPr>
              <a:t> </a:t>
            </a:r>
            <a:r>
              <a:rPr sz="2800" dirty="0" err="1">
                <a:latin typeface="Public Sans" pitchFamily="2" charset="0"/>
                <a:cs typeface="Calibri"/>
              </a:rPr>
              <a:t>desde</a:t>
            </a:r>
            <a:r>
              <a:rPr lang="es-CL" sz="2800" spc="635" dirty="0">
                <a:latin typeface="Public Sans" pitchFamily="2" charset="0"/>
                <a:cs typeface="Calibri"/>
              </a:rPr>
              <a:t> </a:t>
            </a:r>
            <a:r>
              <a:rPr sz="2800" spc="5" dirty="0" err="1">
                <a:latin typeface="Public Sans" pitchFamily="2" charset="0"/>
                <a:cs typeface="Calibri"/>
              </a:rPr>
              <a:t>el</a:t>
            </a:r>
            <a:r>
              <a:rPr sz="2800" spc="5" dirty="0">
                <a:latin typeface="Public Sans" pitchFamily="2" charset="0"/>
                <a:cs typeface="Calibri"/>
              </a:rPr>
              <a:t> </a:t>
            </a:r>
            <a:r>
              <a:rPr sz="2800" spc="-620" dirty="0">
                <a:latin typeface="Public Sans" pitchFamily="2" charset="0"/>
                <a:cs typeface="Calibri"/>
              </a:rPr>
              <a:t> </a:t>
            </a:r>
            <a:r>
              <a:rPr lang="es-ES" sz="2800" b="1" spc="-10" dirty="0">
                <a:latin typeface="Public Sans" pitchFamily="2" charset="0"/>
                <a:cs typeface="Calibri"/>
              </a:rPr>
              <a:t>martes</a:t>
            </a:r>
            <a:r>
              <a:rPr sz="2800" b="1" spc="610" dirty="0">
                <a:latin typeface="Public Sans" pitchFamily="2" charset="0"/>
                <a:cs typeface="Calibri"/>
              </a:rPr>
              <a:t> </a:t>
            </a:r>
            <a:r>
              <a:rPr lang="es-ES" sz="2800" b="1" dirty="0">
                <a:latin typeface="Public Sans" pitchFamily="2" charset="0"/>
                <a:cs typeface="Calibri"/>
              </a:rPr>
              <a:t>2</a:t>
            </a:r>
            <a:r>
              <a:rPr sz="2800" b="1" dirty="0">
                <a:latin typeface="Public Sans" pitchFamily="2" charset="0"/>
                <a:cs typeface="Calibri"/>
              </a:rPr>
              <a:t> de </a:t>
            </a:r>
            <a:r>
              <a:rPr lang="es-ES" sz="2800" b="1" spc="-10" dirty="0">
                <a:latin typeface="Public Sans" pitchFamily="2" charset="0"/>
                <a:cs typeface="Calibri"/>
              </a:rPr>
              <a:t>Agosto</a:t>
            </a:r>
            <a:r>
              <a:rPr sz="2800" b="1" spc="-10" dirty="0">
                <a:latin typeface="Public Sans" pitchFamily="2" charset="0"/>
                <a:cs typeface="Calibri"/>
              </a:rPr>
              <a:t> </a:t>
            </a:r>
            <a:r>
              <a:rPr sz="2800" spc="-15" dirty="0">
                <a:latin typeface="Public Sans" pitchFamily="2" charset="0"/>
                <a:cs typeface="Calibri"/>
              </a:rPr>
              <a:t>hasta </a:t>
            </a:r>
            <a:r>
              <a:rPr sz="2800" spc="-10" dirty="0">
                <a:latin typeface="Public Sans" pitchFamily="2" charset="0"/>
                <a:cs typeface="Calibri"/>
              </a:rPr>
              <a:t> </a:t>
            </a:r>
            <a:r>
              <a:rPr sz="2800" dirty="0">
                <a:latin typeface="Public Sans" pitchFamily="2" charset="0"/>
                <a:cs typeface="Calibri"/>
              </a:rPr>
              <a:t>el </a:t>
            </a:r>
            <a:r>
              <a:rPr sz="2800" b="1" spc="-10" dirty="0" err="1">
                <a:latin typeface="Public Sans" pitchFamily="2" charset="0"/>
                <a:cs typeface="Calibri"/>
              </a:rPr>
              <a:t>viernes</a:t>
            </a:r>
            <a:r>
              <a:rPr sz="2800" b="1" spc="-10" dirty="0">
                <a:latin typeface="Public Sans" pitchFamily="2" charset="0"/>
                <a:cs typeface="Calibri"/>
              </a:rPr>
              <a:t> </a:t>
            </a:r>
            <a:r>
              <a:rPr sz="2800" b="1" dirty="0">
                <a:latin typeface="Public Sans" pitchFamily="2" charset="0"/>
                <a:cs typeface="Calibri"/>
              </a:rPr>
              <a:t>1</a:t>
            </a:r>
            <a:r>
              <a:rPr lang="es-ES" sz="2800" b="1" dirty="0">
                <a:latin typeface="Public Sans" pitchFamily="2" charset="0"/>
                <a:cs typeface="Calibri"/>
              </a:rPr>
              <a:t>6</a:t>
            </a:r>
            <a:r>
              <a:rPr sz="2800" b="1" dirty="0">
                <a:latin typeface="Public Sans" pitchFamily="2" charset="0"/>
                <a:cs typeface="Calibri"/>
              </a:rPr>
              <a:t> </a:t>
            </a:r>
            <a:r>
              <a:rPr sz="2800" b="1" spc="-5" dirty="0">
                <a:latin typeface="Public Sans" pitchFamily="2" charset="0"/>
                <a:cs typeface="Calibri"/>
              </a:rPr>
              <a:t>de </a:t>
            </a:r>
            <a:r>
              <a:rPr lang="es-ES" sz="2800" b="1" spc="-5" dirty="0">
                <a:latin typeface="Public Sans" pitchFamily="2" charset="0"/>
                <a:cs typeface="Calibri"/>
              </a:rPr>
              <a:t>Septiembre</a:t>
            </a:r>
            <a:r>
              <a:rPr sz="2800" b="1" spc="-5" dirty="0">
                <a:latin typeface="Public Sans" pitchFamily="2" charset="0"/>
                <a:cs typeface="Calibri"/>
              </a:rPr>
              <a:t> </a:t>
            </a:r>
            <a:r>
              <a:rPr sz="2800" dirty="0">
                <a:latin typeface="Public Sans" pitchFamily="2" charset="0"/>
                <a:cs typeface="Calibri"/>
              </a:rPr>
              <a:t>del 202</a:t>
            </a:r>
            <a:r>
              <a:rPr lang="es-ES" sz="2800" dirty="0">
                <a:latin typeface="Public Sans" pitchFamily="2" charset="0"/>
                <a:cs typeface="Calibri"/>
              </a:rPr>
              <a:t>2</a:t>
            </a:r>
            <a:r>
              <a:rPr sz="2800" dirty="0">
                <a:latin typeface="Public Sans" pitchFamily="2" charset="0"/>
                <a:cs typeface="Calibri"/>
              </a:rPr>
              <a:t>, </a:t>
            </a:r>
            <a:r>
              <a:rPr sz="2800" spc="5" dirty="0">
                <a:latin typeface="Public Sans" pitchFamily="2" charset="0"/>
                <a:cs typeface="Calibri"/>
              </a:rPr>
              <a:t> </a:t>
            </a:r>
            <a:r>
              <a:rPr sz="2800" spc="-10" dirty="0">
                <a:latin typeface="Public Sans" pitchFamily="2" charset="0"/>
                <a:cs typeface="Calibri"/>
              </a:rPr>
              <a:t>mediante</a:t>
            </a:r>
            <a:r>
              <a:rPr sz="2800" spc="-5" dirty="0">
                <a:latin typeface="Public Sans" pitchFamily="2" charset="0"/>
                <a:cs typeface="Calibri"/>
              </a:rPr>
              <a:t> </a:t>
            </a:r>
            <a:r>
              <a:rPr sz="2800" dirty="0">
                <a:latin typeface="Public Sans" pitchFamily="2" charset="0"/>
                <a:cs typeface="Calibri"/>
              </a:rPr>
              <a:t>el</a:t>
            </a:r>
            <a:r>
              <a:rPr sz="2800" spc="5" dirty="0">
                <a:latin typeface="Public Sans" pitchFamily="2" charset="0"/>
                <a:cs typeface="Calibri"/>
              </a:rPr>
              <a:t> </a:t>
            </a:r>
            <a:r>
              <a:rPr sz="2800" spc="-10" dirty="0">
                <a:latin typeface="Public Sans" pitchFamily="2" charset="0"/>
                <a:cs typeface="Calibri"/>
              </a:rPr>
              <a:t>formulario</a:t>
            </a:r>
            <a:r>
              <a:rPr sz="2800" spc="-5" dirty="0">
                <a:latin typeface="Public Sans" pitchFamily="2" charset="0"/>
                <a:cs typeface="Calibri"/>
              </a:rPr>
              <a:t> </a:t>
            </a:r>
            <a:r>
              <a:rPr sz="2800" spc="-10" dirty="0">
                <a:latin typeface="Public Sans" pitchFamily="2" charset="0"/>
                <a:cs typeface="Calibri"/>
              </a:rPr>
              <a:t>único</a:t>
            </a:r>
            <a:r>
              <a:rPr sz="2800" spc="-5" dirty="0">
                <a:latin typeface="Public Sans" pitchFamily="2" charset="0"/>
                <a:cs typeface="Calibri"/>
              </a:rPr>
              <a:t> </a:t>
            </a:r>
            <a:r>
              <a:rPr sz="2800" spc="10" dirty="0">
                <a:latin typeface="Public Sans" pitchFamily="2" charset="0"/>
                <a:cs typeface="Calibri"/>
              </a:rPr>
              <a:t>de </a:t>
            </a:r>
            <a:r>
              <a:rPr sz="2800" spc="-620" dirty="0">
                <a:latin typeface="Public Sans" pitchFamily="2" charset="0"/>
                <a:cs typeface="Calibri"/>
              </a:rPr>
              <a:t> </a:t>
            </a:r>
            <a:r>
              <a:rPr sz="2800" spc="-5" dirty="0">
                <a:latin typeface="Public Sans" pitchFamily="2" charset="0"/>
                <a:cs typeface="Calibri"/>
              </a:rPr>
              <a:t>postulación</a:t>
            </a:r>
            <a:r>
              <a:rPr sz="2800" dirty="0">
                <a:latin typeface="Public Sans" pitchFamily="2" charset="0"/>
                <a:cs typeface="Calibri"/>
              </a:rPr>
              <a:t> </a:t>
            </a:r>
            <a:r>
              <a:rPr sz="2800" spc="-5" dirty="0">
                <a:latin typeface="Public Sans" pitchFamily="2" charset="0"/>
                <a:cs typeface="Calibri"/>
              </a:rPr>
              <a:t>disponible</a:t>
            </a:r>
            <a:r>
              <a:rPr sz="2800" dirty="0">
                <a:latin typeface="Public Sans" pitchFamily="2" charset="0"/>
                <a:cs typeface="Calibri"/>
              </a:rPr>
              <a:t> </a:t>
            </a:r>
            <a:r>
              <a:rPr sz="2800" spc="5" dirty="0">
                <a:latin typeface="Public Sans" pitchFamily="2" charset="0"/>
                <a:cs typeface="Calibri"/>
              </a:rPr>
              <a:t>en </a:t>
            </a:r>
            <a:r>
              <a:rPr sz="2800" spc="-620" dirty="0">
                <a:latin typeface="Public Sans" pitchFamily="2" charset="0"/>
                <a:cs typeface="Calibri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ublic Sans" pitchFamily="2" charset="0"/>
                <a:cs typeface="Calibri"/>
                <a:hlinkClick r:id="rId10"/>
              </a:rPr>
              <a:t>www.explora.cl/lagos</a:t>
            </a:r>
            <a:endParaRPr sz="2800" dirty="0">
              <a:latin typeface="Public Sans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80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3267" y="1019718"/>
            <a:ext cx="5510059" cy="372114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0"/>
              </a:spcBef>
            </a:pPr>
            <a:r>
              <a:rPr spc="-5" dirty="0">
                <a:latin typeface="Public Sans" pitchFamily="2" charset="0"/>
                <a:cs typeface="Calibri"/>
              </a:rPr>
              <a:t>Las postulaciones recepcionadas hasta </a:t>
            </a:r>
            <a:r>
              <a:rPr dirty="0">
                <a:latin typeface="Public Sans" pitchFamily="2" charset="0"/>
                <a:cs typeface="Calibri"/>
              </a:rPr>
              <a:t>el </a:t>
            </a:r>
            <a:r>
              <a:rPr spc="-440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plazo</a:t>
            </a:r>
            <a:r>
              <a:rPr spc="-5" dirty="0">
                <a:latin typeface="Public Sans" pitchFamily="2" charset="0"/>
                <a:cs typeface="Calibri"/>
              </a:rPr>
              <a:t> establecido,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serán</a:t>
            </a:r>
            <a:r>
              <a:rPr spc="-5" dirty="0">
                <a:latin typeface="Public Sans" pitchFamily="2" charset="0"/>
                <a:cs typeface="Calibri"/>
              </a:rPr>
              <a:t> revisadas 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verificando</a:t>
            </a:r>
            <a:r>
              <a:rPr dirty="0">
                <a:latin typeface="Public Sans" pitchFamily="2" charset="0"/>
                <a:cs typeface="Calibri"/>
              </a:rPr>
              <a:t> la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15" dirty="0">
                <a:latin typeface="Public Sans" pitchFamily="2" charset="0"/>
                <a:cs typeface="Calibri"/>
              </a:rPr>
              <a:t>entrega</a:t>
            </a:r>
            <a:r>
              <a:rPr spc="-10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todos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los 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documentos </a:t>
            </a:r>
            <a:r>
              <a:rPr dirty="0">
                <a:latin typeface="Public Sans" pitchFamily="2" charset="0"/>
                <a:cs typeface="Calibri"/>
              </a:rPr>
              <a:t>de </a:t>
            </a:r>
            <a:r>
              <a:rPr spc="-5" dirty="0">
                <a:latin typeface="Public Sans" pitchFamily="2" charset="0"/>
                <a:cs typeface="Calibri"/>
              </a:rPr>
              <a:t>acuerdo </a:t>
            </a:r>
            <a:r>
              <a:rPr spc="-10" dirty="0">
                <a:latin typeface="Public Sans" pitchFamily="2" charset="0"/>
                <a:cs typeface="Calibri"/>
              </a:rPr>
              <a:t>con </a:t>
            </a:r>
            <a:r>
              <a:rPr dirty="0">
                <a:latin typeface="Public Sans" pitchFamily="2" charset="0"/>
                <a:cs typeface="Calibri"/>
              </a:rPr>
              <a:t>las bases </a:t>
            </a:r>
            <a:r>
              <a:rPr spc="5" dirty="0">
                <a:latin typeface="Public Sans" pitchFamily="2" charset="0"/>
                <a:cs typeface="Calibri"/>
              </a:rPr>
              <a:t>de </a:t>
            </a:r>
            <a:r>
              <a:rPr spc="-44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postulación.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En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el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caso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ser </a:t>
            </a:r>
            <a:r>
              <a:rPr dirty="0">
                <a:latin typeface="Public Sans" pitchFamily="2" charset="0"/>
                <a:cs typeface="Calibri"/>
              </a:rPr>
              <a:t> inadmisibles </a:t>
            </a:r>
            <a:r>
              <a:rPr spc="-15" dirty="0">
                <a:latin typeface="Public Sans" pitchFamily="2" charset="0"/>
                <a:cs typeface="Calibri"/>
              </a:rPr>
              <a:t>será </a:t>
            </a:r>
            <a:r>
              <a:rPr spc="-10" dirty="0">
                <a:latin typeface="Public Sans" pitchFamily="2" charset="0"/>
                <a:cs typeface="Calibri"/>
              </a:rPr>
              <a:t>informado </a:t>
            </a:r>
            <a:r>
              <a:rPr dirty="0">
                <a:latin typeface="Public Sans" pitchFamily="2" charset="0"/>
                <a:cs typeface="Calibri"/>
              </a:rPr>
              <a:t>al </a:t>
            </a:r>
            <a:r>
              <a:rPr spc="-5" dirty="0">
                <a:latin typeface="Public Sans" pitchFamily="2" charset="0"/>
                <a:cs typeface="Calibri"/>
              </a:rPr>
              <a:t>momento </a:t>
            </a:r>
            <a:r>
              <a:rPr spc="-440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</a:t>
            </a:r>
            <a:r>
              <a:rPr spc="-1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publicar</a:t>
            </a:r>
            <a:r>
              <a:rPr dirty="0">
                <a:latin typeface="Public Sans" pitchFamily="2" charset="0"/>
                <a:cs typeface="Calibri"/>
              </a:rPr>
              <a:t> los </a:t>
            </a:r>
            <a:r>
              <a:rPr spc="-5" dirty="0" err="1">
                <a:latin typeface="Public Sans" pitchFamily="2" charset="0"/>
                <a:cs typeface="Calibri"/>
              </a:rPr>
              <a:t>resultados</a:t>
            </a:r>
            <a:r>
              <a:rPr spc="-5" dirty="0">
                <a:latin typeface="Public Sans" pitchFamily="2" charset="0"/>
                <a:cs typeface="Calibri"/>
              </a:rPr>
              <a:t>.</a:t>
            </a:r>
            <a:endParaRPr lang="es-ES" spc="-5" dirty="0">
              <a:latin typeface="Public Sans" pitchFamily="2" charset="0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340"/>
              </a:spcBef>
            </a:pPr>
            <a:endParaRPr dirty="0">
              <a:latin typeface="Public Sans" pitchFamily="2" charset="0"/>
              <a:cs typeface="Calibri"/>
            </a:endParaRPr>
          </a:p>
          <a:p>
            <a:pPr marL="12700" marR="7620">
              <a:lnSpc>
                <a:spcPts val="2160"/>
              </a:lnSpc>
              <a:tabLst>
                <a:tab pos="982980" algn="l"/>
                <a:tab pos="2489200" algn="l"/>
                <a:tab pos="3968115" algn="l"/>
              </a:tabLst>
            </a:pPr>
            <a:r>
              <a:rPr spc="-5" dirty="0" err="1">
                <a:latin typeface="Public Sans" pitchFamily="2" charset="0"/>
                <a:cs typeface="Calibri"/>
              </a:rPr>
              <a:t>S</a:t>
            </a:r>
            <a:r>
              <a:rPr dirty="0" err="1">
                <a:latin typeface="Public Sans" pitchFamily="2" charset="0"/>
                <a:cs typeface="Calibri"/>
              </a:rPr>
              <a:t>e</a:t>
            </a:r>
            <a:r>
              <a:rPr spc="-40" dirty="0" err="1">
                <a:latin typeface="Public Sans" pitchFamily="2" charset="0"/>
                <a:cs typeface="Calibri"/>
              </a:rPr>
              <a:t>r</a:t>
            </a:r>
            <a:r>
              <a:rPr dirty="0" err="1">
                <a:latin typeface="Public Sans" pitchFamily="2" charset="0"/>
                <a:cs typeface="Calibri"/>
              </a:rPr>
              <a:t>án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spc="5" dirty="0" err="1">
                <a:latin typeface="Public Sans" pitchFamily="2" charset="0"/>
                <a:cs typeface="Calibri"/>
              </a:rPr>
              <a:t>d</a:t>
            </a:r>
            <a:r>
              <a:rPr dirty="0" err="1">
                <a:latin typeface="Public Sans" pitchFamily="2" charset="0"/>
                <a:cs typeface="Calibri"/>
              </a:rPr>
              <a:t>ecla</a:t>
            </a:r>
            <a:r>
              <a:rPr spc="-40" dirty="0" err="1">
                <a:latin typeface="Public Sans" pitchFamily="2" charset="0"/>
                <a:cs typeface="Calibri"/>
              </a:rPr>
              <a:t>r</a:t>
            </a:r>
            <a:r>
              <a:rPr dirty="0" err="1">
                <a:latin typeface="Public Sans" pitchFamily="2" charset="0"/>
                <a:cs typeface="Calibri"/>
              </a:rPr>
              <a:t>a</a:t>
            </a:r>
            <a:r>
              <a:rPr spc="10" dirty="0" err="1">
                <a:latin typeface="Public Sans" pitchFamily="2" charset="0"/>
                <a:cs typeface="Calibri"/>
              </a:rPr>
              <a:t>d</a:t>
            </a:r>
            <a:r>
              <a:rPr dirty="0" err="1">
                <a:latin typeface="Public Sans" pitchFamily="2" charset="0"/>
                <a:cs typeface="Calibri"/>
              </a:rPr>
              <a:t>os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spc="-20" dirty="0" err="1">
                <a:latin typeface="Public Sans" pitchFamily="2" charset="0"/>
                <a:cs typeface="Calibri"/>
              </a:rPr>
              <a:t>a</a:t>
            </a:r>
            <a:r>
              <a:rPr spc="5" dirty="0" err="1">
                <a:latin typeface="Public Sans" pitchFamily="2" charset="0"/>
                <a:cs typeface="Calibri"/>
              </a:rPr>
              <a:t>d</a:t>
            </a:r>
            <a:r>
              <a:rPr dirty="0" err="1">
                <a:latin typeface="Public Sans" pitchFamily="2" charset="0"/>
                <a:cs typeface="Calibri"/>
              </a:rPr>
              <a:t>misi</a:t>
            </a:r>
            <a:r>
              <a:rPr spc="5" dirty="0" err="1">
                <a:latin typeface="Public Sans" pitchFamily="2" charset="0"/>
                <a:cs typeface="Calibri"/>
              </a:rPr>
              <a:t>b</a:t>
            </a:r>
            <a:r>
              <a:rPr dirty="0" err="1">
                <a:latin typeface="Public Sans" pitchFamily="2" charset="0"/>
                <a:cs typeface="Calibri"/>
              </a:rPr>
              <a:t>les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l</a:t>
            </a:r>
            <a:r>
              <a:rPr spc="5" dirty="0" err="1">
                <a:latin typeface="Public Sans" pitchFamily="2" charset="0"/>
                <a:cs typeface="Calibri"/>
              </a:rPr>
              <a:t>o</a:t>
            </a:r>
            <a:r>
              <a:rPr dirty="0" err="1">
                <a:latin typeface="Public Sans" pitchFamily="2" charset="0"/>
                <a:cs typeface="Calibri"/>
              </a:rPr>
              <a:t>s</a:t>
            </a:r>
            <a:r>
              <a:rPr dirty="0">
                <a:latin typeface="Public Sans" pitchFamily="2" charset="0"/>
                <a:cs typeface="Calibri"/>
              </a:rPr>
              <a:t>  </a:t>
            </a:r>
            <a:r>
              <a:rPr spc="-15" dirty="0">
                <a:latin typeface="Public Sans" pitchFamily="2" charset="0"/>
                <a:cs typeface="Calibri"/>
              </a:rPr>
              <a:t>proyectos </a:t>
            </a:r>
            <a:r>
              <a:rPr dirty="0">
                <a:latin typeface="Public Sans" pitchFamily="2" charset="0"/>
                <a:cs typeface="Calibri"/>
              </a:rPr>
              <a:t>que</a:t>
            </a:r>
            <a:r>
              <a:rPr spc="-10"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cumplan</a:t>
            </a:r>
            <a:r>
              <a:rPr dirty="0">
                <a:latin typeface="Public Sans" pitchFamily="2" charset="0"/>
                <a:cs typeface="Calibri"/>
              </a:rPr>
              <a:t>:</a:t>
            </a:r>
            <a:endParaRPr lang="es-ES" dirty="0">
              <a:latin typeface="Public Sans" pitchFamily="2" charset="0"/>
              <a:cs typeface="Calibri"/>
            </a:endParaRPr>
          </a:p>
          <a:p>
            <a:pPr marL="12700" marR="7620">
              <a:lnSpc>
                <a:spcPts val="2160"/>
              </a:lnSpc>
              <a:tabLst>
                <a:tab pos="982980" algn="l"/>
                <a:tab pos="2489200" algn="l"/>
                <a:tab pos="3968115" algn="l"/>
              </a:tabLst>
            </a:pPr>
            <a:endParaRPr dirty="0">
              <a:latin typeface="Public Sans" pitchFamily="2" charset="0"/>
              <a:cs typeface="Calibri"/>
            </a:endParaRPr>
          </a:p>
          <a:p>
            <a:pPr marL="355600" indent="-342900">
              <a:lnSpc>
                <a:spcPts val="200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Public Sans" pitchFamily="2" charset="0"/>
                <a:cs typeface="Calibri"/>
              </a:rPr>
              <a:t>Los</a:t>
            </a:r>
            <a:r>
              <a:rPr spc="22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requisitos</a:t>
            </a:r>
            <a:r>
              <a:rPr spc="22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mínimos</a:t>
            </a:r>
            <a:r>
              <a:rPr spc="200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para</a:t>
            </a:r>
            <a:r>
              <a:rPr spc="229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postular</a:t>
            </a:r>
            <a:endParaRPr dirty="0">
              <a:latin typeface="Public Sans" pitchFamily="2" charset="0"/>
              <a:cs typeface="Calibri"/>
            </a:endParaRPr>
          </a:p>
          <a:p>
            <a:pPr marL="355600">
              <a:lnSpc>
                <a:spcPts val="2160"/>
              </a:lnSpc>
              <a:tabLst>
                <a:tab pos="1808480" algn="l"/>
                <a:tab pos="2237740" algn="l"/>
                <a:tab pos="2687320" algn="l"/>
                <a:tab pos="4133215" algn="l"/>
              </a:tabLst>
            </a:pPr>
            <a:r>
              <a:rPr lang="es-CL" dirty="0">
                <a:latin typeface="Public Sans" pitchFamily="2" charset="0"/>
                <a:cs typeface="Calibri"/>
              </a:rPr>
              <a:t>E</a:t>
            </a:r>
            <a:r>
              <a:rPr spc="-20" dirty="0" err="1">
                <a:latin typeface="Public Sans" pitchFamily="2" charset="0"/>
                <a:cs typeface="Calibri"/>
              </a:rPr>
              <a:t>s</a:t>
            </a:r>
            <a:r>
              <a:rPr spc="-10" dirty="0" err="1">
                <a:latin typeface="Public Sans" pitchFamily="2" charset="0"/>
                <a:cs typeface="Calibri"/>
              </a:rPr>
              <a:t>t</a:t>
            </a:r>
            <a:r>
              <a:rPr dirty="0" err="1">
                <a:latin typeface="Public Sans" pitchFamily="2" charset="0"/>
                <a:cs typeface="Calibri"/>
              </a:rPr>
              <a:t>a</a:t>
            </a:r>
            <a:r>
              <a:rPr spc="5" dirty="0" err="1">
                <a:latin typeface="Public Sans" pitchFamily="2" charset="0"/>
                <a:cs typeface="Calibri"/>
              </a:rPr>
              <a:t>b</a:t>
            </a:r>
            <a:r>
              <a:rPr dirty="0" err="1">
                <a:latin typeface="Public Sans" pitchFamily="2" charset="0"/>
                <a:cs typeface="Calibri"/>
              </a:rPr>
              <a:t>lecid</a:t>
            </a:r>
            <a:r>
              <a:rPr spc="5" dirty="0" err="1">
                <a:latin typeface="Public Sans" pitchFamily="2" charset="0"/>
                <a:cs typeface="Calibri"/>
              </a:rPr>
              <a:t>o</a:t>
            </a:r>
            <a:r>
              <a:rPr dirty="0" err="1">
                <a:latin typeface="Public Sans" pitchFamily="2" charset="0"/>
                <a:cs typeface="Calibri"/>
              </a:rPr>
              <a:t>s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en</a:t>
            </a:r>
            <a:r>
              <a:rPr dirty="0">
                <a:latin typeface="Public Sans" pitchFamily="2" charset="0"/>
                <a:cs typeface="Calibri"/>
              </a:rPr>
              <a:t>	las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spc="5" dirty="0">
                <a:latin typeface="Public Sans" pitchFamily="2" charset="0"/>
                <a:cs typeface="Calibri"/>
              </a:rPr>
              <a:t>b</a:t>
            </a:r>
            <a:r>
              <a:rPr spc="-20" dirty="0">
                <a:latin typeface="Public Sans" pitchFamily="2" charset="0"/>
                <a:cs typeface="Calibri"/>
              </a:rPr>
              <a:t>a</a:t>
            </a:r>
            <a:r>
              <a:rPr spc="-5" dirty="0">
                <a:latin typeface="Public Sans" pitchFamily="2" charset="0"/>
                <a:cs typeface="Calibri"/>
              </a:rPr>
              <a:t>ses</a:t>
            </a:r>
            <a:r>
              <a:rPr lang="es-ES" spc="-5" dirty="0">
                <a:latin typeface="Public Sans" pitchFamily="2" charset="0"/>
                <a:cs typeface="Calibri"/>
              </a:rPr>
              <a:t> </a:t>
            </a:r>
            <a:r>
              <a:rPr b="1" spc="-15" dirty="0">
                <a:latin typeface="Public Sans" pitchFamily="2" charset="0"/>
                <a:cs typeface="Calibri"/>
              </a:rPr>
              <a:t>(</a:t>
            </a:r>
            <a:r>
              <a:rPr b="1" spc="5" dirty="0">
                <a:latin typeface="Public Sans" pitchFamily="2" charset="0"/>
                <a:cs typeface="Calibri"/>
              </a:rPr>
              <a:t>pu</a:t>
            </a:r>
            <a:r>
              <a:rPr b="1" spc="-15" dirty="0">
                <a:latin typeface="Public Sans" pitchFamily="2" charset="0"/>
                <a:cs typeface="Calibri"/>
              </a:rPr>
              <a:t>n</a:t>
            </a:r>
            <a:r>
              <a:rPr b="1" spc="-10" dirty="0">
                <a:latin typeface="Public Sans" pitchFamily="2" charset="0"/>
                <a:cs typeface="Calibri"/>
              </a:rPr>
              <a:t>t</a:t>
            </a:r>
            <a:r>
              <a:rPr b="1" dirty="0">
                <a:latin typeface="Public Sans" pitchFamily="2" charset="0"/>
                <a:cs typeface="Calibri"/>
              </a:rPr>
              <a:t>o</a:t>
            </a:r>
            <a:r>
              <a:rPr lang="es-CL" b="1" dirty="0">
                <a:latin typeface="Public Sans" pitchFamily="2" charset="0"/>
                <a:cs typeface="Calibri"/>
              </a:rPr>
              <a:t> </a:t>
            </a:r>
            <a:r>
              <a:rPr b="1" dirty="0">
                <a:latin typeface="Public Sans" pitchFamily="2" charset="0"/>
                <a:cs typeface="Calibri"/>
              </a:rPr>
              <a:t>5</a:t>
            </a:r>
            <a:r>
              <a:rPr lang="es-CL" b="1" dirty="0">
                <a:latin typeface="Public Sans" pitchFamily="2" charset="0"/>
                <a:cs typeface="Calibri"/>
              </a:rPr>
              <a:t> </a:t>
            </a:r>
            <a:r>
              <a:rPr b="1" dirty="0">
                <a:latin typeface="Public Sans" pitchFamily="2" charset="0"/>
                <a:cs typeface="Calibri"/>
              </a:rPr>
              <a:t>bases).</a:t>
            </a:r>
          </a:p>
          <a:p>
            <a:pPr marL="355600" marR="5080" indent="-342900" algn="just">
              <a:lnSpc>
                <a:spcPct val="90100"/>
              </a:lnSpc>
              <a:spcBef>
                <a:spcPts val="120"/>
              </a:spcBef>
              <a:buFont typeface="Arial MT"/>
              <a:buChar char="•"/>
              <a:tabLst>
                <a:tab pos="355600" algn="l"/>
              </a:tabLst>
            </a:pPr>
            <a:r>
              <a:rPr spc="-5" dirty="0">
                <a:latin typeface="Public Sans" pitchFamily="2" charset="0"/>
                <a:cs typeface="Calibri"/>
              </a:rPr>
              <a:t>La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presentación</a:t>
            </a:r>
            <a:r>
              <a:rPr dirty="0">
                <a:latin typeface="Public Sans" pitchFamily="2" charset="0"/>
                <a:cs typeface="Calibri"/>
              </a:rPr>
              <a:t> de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todos</a:t>
            </a:r>
            <a:r>
              <a:rPr dirty="0">
                <a:latin typeface="Public Sans" pitchFamily="2" charset="0"/>
                <a:cs typeface="Calibri"/>
              </a:rPr>
              <a:t> los </a:t>
            </a:r>
            <a:r>
              <a:rPr spc="-44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documentos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obligatorios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b="1" spc="-10" dirty="0">
                <a:latin typeface="Public Sans" pitchFamily="2" charset="0"/>
                <a:cs typeface="Calibri"/>
              </a:rPr>
              <a:t>(punto</a:t>
            </a:r>
            <a:r>
              <a:rPr b="1" spc="-5" dirty="0">
                <a:latin typeface="Public Sans" pitchFamily="2" charset="0"/>
                <a:cs typeface="Calibri"/>
              </a:rPr>
              <a:t> </a:t>
            </a:r>
            <a:r>
              <a:rPr b="1" spc="-10" dirty="0">
                <a:latin typeface="Public Sans" pitchFamily="2" charset="0"/>
                <a:cs typeface="Calibri"/>
              </a:rPr>
              <a:t>6.1 </a:t>
            </a:r>
            <a:r>
              <a:rPr b="1" dirty="0">
                <a:latin typeface="Public Sans" pitchFamily="2" charset="0"/>
                <a:cs typeface="Calibri"/>
              </a:rPr>
              <a:t>bases).</a:t>
            </a:r>
          </a:p>
          <a:p>
            <a:pPr marL="355600" indent="-342900" algn="just">
              <a:lnSpc>
                <a:spcPts val="2039"/>
              </a:lnSpc>
              <a:buFont typeface="Arial MT"/>
              <a:buChar char="•"/>
              <a:tabLst>
                <a:tab pos="355600" algn="l"/>
              </a:tabLst>
            </a:pPr>
            <a:r>
              <a:rPr spc="-5" dirty="0">
                <a:latin typeface="Public Sans" pitchFamily="2" charset="0"/>
                <a:cs typeface="Calibri"/>
              </a:rPr>
              <a:t>La</a:t>
            </a:r>
            <a:r>
              <a:rPr spc="50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presentación</a:t>
            </a:r>
            <a:r>
              <a:rPr spc="50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</a:t>
            </a:r>
            <a:r>
              <a:rPr spc="51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los</a:t>
            </a:r>
            <a:r>
              <a:rPr spc="484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documentos</a:t>
            </a:r>
            <a:endParaRPr dirty="0">
              <a:latin typeface="Public Sans" pitchFamily="2" charset="0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dirty="0">
                <a:latin typeface="Public Sans" pitchFamily="2" charset="0"/>
                <a:cs typeface="Calibri"/>
              </a:rPr>
              <a:t>adicionales</a:t>
            </a:r>
            <a:r>
              <a:rPr spc="9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si</a:t>
            </a:r>
            <a:r>
              <a:rPr spc="9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corresponde</a:t>
            </a:r>
            <a:r>
              <a:rPr spc="110" dirty="0">
                <a:latin typeface="Public Sans" pitchFamily="2" charset="0"/>
                <a:cs typeface="Calibri"/>
              </a:rPr>
              <a:t> </a:t>
            </a:r>
            <a:r>
              <a:rPr b="1" spc="-10" dirty="0">
                <a:latin typeface="Public Sans" pitchFamily="2" charset="0"/>
                <a:cs typeface="Calibri"/>
              </a:rPr>
              <a:t>(punto</a:t>
            </a:r>
            <a:r>
              <a:rPr b="1" spc="85" dirty="0">
                <a:latin typeface="Public Sans" pitchFamily="2" charset="0"/>
                <a:cs typeface="Calibri"/>
              </a:rPr>
              <a:t> </a:t>
            </a:r>
            <a:r>
              <a:rPr b="1" spc="-10" dirty="0">
                <a:latin typeface="Public Sans" pitchFamily="2" charset="0"/>
                <a:cs typeface="Calibri"/>
              </a:rPr>
              <a:t>6.2</a:t>
            </a:r>
            <a:r>
              <a:rPr lang="es-CL" b="1" spc="-10" dirty="0">
                <a:latin typeface="Public Sans" pitchFamily="2" charset="0"/>
                <a:cs typeface="Calibri"/>
              </a:rPr>
              <a:t> </a:t>
            </a:r>
            <a:r>
              <a:rPr b="1" dirty="0">
                <a:latin typeface="Public Sans" pitchFamily="2" charset="0"/>
                <a:cs typeface="Calibri"/>
              </a:rPr>
              <a:t>bases).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0529" y="301557"/>
            <a:ext cx="3274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80FF"/>
                </a:solidFill>
                <a:latin typeface="Public Sans" pitchFamily="2" charset="0"/>
                <a:cs typeface="Calibri"/>
              </a:rPr>
              <a:t>ADMISIBILIDAD</a:t>
            </a:r>
            <a:endParaRPr sz="3200" dirty="0">
              <a:solidFill>
                <a:srgbClr val="0080FF"/>
              </a:solidFill>
              <a:latin typeface="Public Sans" pitchFamily="2" charset="0"/>
              <a:cs typeface="Calibri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0928022-1E5D-2B09-42B7-303DD0E1B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8674" y="-1"/>
            <a:ext cx="5967919" cy="682071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FF04160-2F9A-B379-55DA-E2A87D701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00" y="228600"/>
            <a:ext cx="5815519" cy="29237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5EBA416-68B0-3D8F-9F75-63752D197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3172" y="3429000"/>
            <a:ext cx="5330773" cy="2923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360972" y="1905000"/>
            <a:ext cx="5457189" cy="367664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8255" algn="just">
              <a:lnSpc>
                <a:spcPts val="2160"/>
              </a:lnSpc>
              <a:spcBef>
                <a:spcPts val="370"/>
              </a:spcBef>
            </a:pPr>
            <a:r>
              <a:rPr spc="-5" dirty="0">
                <a:latin typeface="Public Sans" pitchFamily="2" charset="0"/>
                <a:cs typeface="Calibri"/>
              </a:rPr>
              <a:t>Los </a:t>
            </a:r>
            <a:r>
              <a:rPr spc="-15" dirty="0">
                <a:latin typeface="Public Sans" pitchFamily="2" charset="0"/>
                <a:cs typeface="Calibri"/>
              </a:rPr>
              <a:t>proyectos </a:t>
            </a:r>
            <a:r>
              <a:rPr spc="-5" dirty="0">
                <a:latin typeface="Public Sans" pitchFamily="2" charset="0"/>
                <a:cs typeface="Calibri"/>
              </a:rPr>
              <a:t>admisibles, </a:t>
            </a:r>
            <a:r>
              <a:rPr spc="-10" dirty="0">
                <a:latin typeface="Public Sans" pitchFamily="2" charset="0"/>
                <a:cs typeface="Calibri"/>
              </a:rPr>
              <a:t>serán </a:t>
            </a:r>
            <a:r>
              <a:rPr spc="-10" dirty="0" err="1">
                <a:latin typeface="Public Sans" pitchFamily="2" charset="0"/>
                <a:cs typeface="Calibri"/>
              </a:rPr>
              <a:t>evaluados</a:t>
            </a:r>
            <a:r>
              <a:rPr spc="-10" dirty="0">
                <a:latin typeface="Public Sans" pitchFamily="2" charset="0"/>
                <a:cs typeface="Calibri"/>
              </a:rPr>
              <a:t> </a:t>
            </a:r>
            <a:r>
              <a:rPr spc="-5" dirty="0" err="1">
                <a:latin typeface="Public Sans" pitchFamily="2" charset="0"/>
                <a:cs typeface="Calibri"/>
              </a:rPr>
              <a:t>por</a:t>
            </a:r>
            <a:r>
              <a:rPr lang="es-CL" spc="-5"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el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b="1" spc="-10" dirty="0">
                <a:latin typeface="Public Sans" pitchFamily="2" charset="0"/>
                <a:cs typeface="Calibri"/>
              </a:rPr>
              <a:t>C</a:t>
            </a:r>
            <a:r>
              <a:rPr lang="es-ES" b="1" spc="-10" dirty="0" err="1">
                <a:latin typeface="Public Sans" pitchFamily="2" charset="0"/>
                <a:cs typeface="Calibri"/>
              </a:rPr>
              <a:t>omité</a:t>
            </a:r>
            <a:r>
              <a:rPr lang="es-ES" b="1" spc="-10" dirty="0">
                <a:latin typeface="Public Sans" pitchFamily="2" charset="0"/>
                <a:cs typeface="Calibri"/>
              </a:rPr>
              <a:t> Científico </a:t>
            </a:r>
            <a:r>
              <a:rPr lang="es-ES" b="1" spc="-10" dirty="0" err="1">
                <a:latin typeface="Public Sans" pitchFamily="2" charset="0"/>
                <a:cs typeface="Calibri"/>
              </a:rPr>
              <a:t>Evaludor</a:t>
            </a:r>
            <a:r>
              <a:rPr lang="es-ES" b="1" spc="-10" dirty="0">
                <a:latin typeface="Public Sans" pitchFamily="2" charset="0"/>
                <a:cs typeface="Calibri"/>
              </a:rPr>
              <a:t> (</a:t>
            </a:r>
            <a:r>
              <a:rPr b="1" spc="-10" dirty="0">
                <a:latin typeface="Public Sans" pitchFamily="2" charset="0"/>
                <a:cs typeface="Calibri"/>
              </a:rPr>
              <a:t>C</a:t>
            </a:r>
            <a:r>
              <a:rPr lang="es-ES" b="1" spc="-10" dirty="0">
                <a:latin typeface="Public Sans" pitchFamily="2" charset="0"/>
                <a:cs typeface="Calibri"/>
              </a:rPr>
              <a:t>C</a:t>
            </a:r>
            <a:r>
              <a:rPr b="1" spc="-10" dirty="0">
                <a:latin typeface="Public Sans" pitchFamily="2" charset="0"/>
                <a:cs typeface="Calibri"/>
              </a:rPr>
              <a:t>E</a:t>
            </a:r>
            <a:r>
              <a:rPr lang="es-ES" spc="-10" dirty="0">
                <a:latin typeface="Public Sans" pitchFamily="2" charset="0"/>
                <a:cs typeface="Calibri"/>
              </a:rPr>
              <a:t>)</a:t>
            </a:r>
            <a:r>
              <a:rPr spc="-10" dirty="0">
                <a:latin typeface="Public Sans" pitchFamily="2" charset="0"/>
                <a:cs typeface="Calibri"/>
              </a:rPr>
              <a:t>,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compuestos</a:t>
            </a:r>
            <a:r>
              <a:rPr spc="-5" dirty="0">
                <a:latin typeface="Public Sans" pitchFamily="2" charset="0"/>
                <a:cs typeface="Calibri"/>
              </a:rPr>
              <a:t> por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 err="1">
                <a:latin typeface="Public Sans" pitchFamily="2" charset="0"/>
                <a:cs typeface="Calibri"/>
              </a:rPr>
              <a:t>especialistas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en</a:t>
            </a:r>
            <a:r>
              <a:rPr lang="es-CL" spc="5" dirty="0">
                <a:latin typeface="Public Sans" pitchFamily="2" charset="0"/>
                <a:cs typeface="Calibri"/>
              </a:rPr>
              <a:t> </a:t>
            </a:r>
            <a:r>
              <a:rPr spc="-10" dirty="0" err="1">
                <a:latin typeface="Public Sans" pitchFamily="2" charset="0"/>
                <a:cs typeface="Calibri"/>
              </a:rPr>
              <a:t>diversas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áreas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del</a:t>
            </a:r>
            <a:r>
              <a:rPr spc="-1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conocimiento.</a:t>
            </a:r>
            <a:endParaRPr dirty="0">
              <a:latin typeface="Public Sans" pitchFamily="2" charset="0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dirty="0">
              <a:latin typeface="Public Sans" pitchFamily="2" charset="0"/>
              <a:cs typeface="Calibri"/>
            </a:endParaRPr>
          </a:p>
          <a:p>
            <a:pPr marL="12700" marR="5080" algn="just">
              <a:lnSpc>
                <a:spcPct val="90000"/>
              </a:lnSpc>
            </a:pPr>
            <a:r>
              <a:rPr spc="-5" dirty="0">
                <a:latin typeface="Public Sans" pitchFamily="2" charset="0"/>
                <a:cs typeface="Calibri"/>
              </a:rPr>
              <a:t>La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selección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se </a:t>
            </a:r>
            <a:r>
              <a:rPr spc="-10" dirty="0">
                <a:latin typeface="Public Sans" pitchFamily="2" charset="0"/>
                <a:cs typeface="Calibri"/>
              </a:rPr>
              <a:t>realizará</a:t>
            </a:r>
            <a:r>
              <a:rPr spc="43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por </a:t>
            </a:r>
            <a:r>
              <a:rPr spc="-10" dirty="0">
                <a:latin typeface="Public Sans" pitchFamily="2" charset="0"/>
                <a:cs typeface="Calibri"/>
              </a:rPr>
              <a:t>puntaje</a:t>
            </a:r>
            <a:r>
              <a:rPr spc="430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a </a:t>
            </a:r>
            <a:r>
              <a:rPr dirty="0" err="1">
                <a:latin typeface="Public Sans" pitchFamily="2" charset="0"/>
                <a:cs typeface="Calibri"/>
              </a:rPr>
              <a:t>partir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 la </a:t>
            </a:r>
            <a:r>
              <a:rPr spc="-5" dirty="0">
                <a:latin typeface="Public Sans" pitchFamily="2" charset="0"/>
                <a:cs typeface="Calibri"/>
              </a:rPr>
              <a:t>primera evaluación, </a:t>
            </a:r>
            <a:r>
              <a:rPr spc="-10" dirty="0">
                <a:latin typeface="Public Sans" pitchFamily="2" charset="0"/>
                <a:cs typeface="Calibri"/>
              </a:rPr>
              <a:t>correspondiente </a:t>
            </a:r>
            <a:r>
              <a:rPr dirty="0">
                <a:latin typeface="Public Sans" pitchFamily="2" charset="0"/>
                <a:cs typeface="Calibri"/>
              </a:rPr>
              <a:t>al 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informe </a:t>
            </a:r>
            <a:r>
              <a:rPr spc="-5" dirty="0">
                <a:latin typeface="Public Sans" pitchFamily="2" charset="0"/>
                <a:cs typeface="Calibri"/>
              </a:rPr>
              <a:t>escrito </a:t>
            </a:r>
            <a:r>
              <a:rPr spc="-20" dirty="0">
                <a:latin typeface="Public Sans" pitchFamily="2" charset="0"/>
                <a:cs typeface="Calibri"/>
              </a:rPr>
              <a:t>(Anexo </a:t>
            </a:r>
            <a:r>
              <a:rPr lang="es-ES" dirty="0">
                <a:latin typeface="Public Sans" pitchFamily="2" charset="0"/>
                <a:cs typeface="Calibri"/>
              </a:rPr>
              <a:t>N</a:t>
            </a:r>
            <a:r>
              <a:rPr dirty="0">
                <a:latin typeface="Public Sans" pitchFamily="2" charset="0"/>
                <a:cs typeface="Calibri"/>
              </a:rPr>
              <a:t>°1: </a:t>
            </a:r>
            <a:r>
              <a:rPr spc="-5" dirty="0">
                <a:latin typeface="Public Sans" pitchFamily="2" charset="0"/>
                <a:cs typeface="Calibri"/>
              </a:rPr>
              <a:t>Formulario único </a:t>
            </a:r>
            <a:r>
              <a:rPr dirty="0">
                <a:latin typeface="Public Sans" pitchFamily="2" charset="0"/>
                <a:cs typeface="Calibri"/>
              </a:rPr>
              <a:t> de </a:t>
            </a:r>
            <a:r>
              <a:rPr spc="-5" dirty="0">
                <a:latin typeface="Public Sans" pitchFamily="2" charset="0"/>
                <a:cs typeface="Calibri"/>
              </a:rPr>
              <a:t>postulación) </a:t>
            </a:r>
            <a:r>
              <a:rPr spc="-10" dirty="0">
                <a:latin typeface="Public Sans" pitchFamily="2" charset="0"/>
                <a:cs typeface="Calibri"/>
              </a:rPr>
              <a:t>realizada </a:t>
            </a:r>
            <a:r>
              <a:rPr dirty="0">
                <a:latin typeface="Public Sans" pitchFamily="2" charset="0"/>
                <a:cs typeface="Calibri"/>
              </a:rPr>
              <a:t>por el </a:t>
            </a:r>
            <a:r>
              <a:rPr spc="-10" dirty="0">
                <a:latin typeface="Public Sans" pitchFamily="2" charset="0"/>
                <a:cs typeface="Calibri"/>
              </a:rPr>
              <a:t>CCE según </a:t>
            </a:r>
            <a:r>
              <a:rPr dirty="0">
                <a:latin typeface="Public Sans" pitchFamily="2" charset="0"/>
                <a:cs typeface="Calibri"/>
              </a:rPr>
              <a:t>la 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pauta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evaluación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que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se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encuentra 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disponible</a:t>
            </a:r>
            <a:r>
              <a:rPr spc="-2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en</a:t>
            </a:r>
            <a:r>
              <a:rPr spc="-10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las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bases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de</a:t>
            </a:r>
            <a:r>
              <a:rPr spc="-10"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postulación</a:t>
            </a:r>
            <a:r>
              <a:rPr dirty="0">
                <a:latin typeface="Public Sans" pitchFamily="2" charset="0"/>
                <a:cs typeface="Calibri"/>
              </a:rPr>
              <a:t>.</a:t>
            </a:r>
            <a:endParaRPr lang="es-CL" dirty="0">
              <a:latin typeface="Public Sans" pitchFamily="2" charset="0"/>
              <a:cs typeface="Calibri"/>
            </a:endParaRPr>
          </a:p>
          <a:p>
            <a:pPr marL="12700" marR="5080" algn="just">
              <a:lnSpc>
                <a:spcPct val="90000"/>
              </a:lnSpc>
            </a:pPr>
            <a:endParaRPr dirty="0">
              <a:latin typeface="Public Sans" pitchFamily="2" charset="0"/>
              <a:cs typeface="Calibri"/>
            </a:endParaRPr>
          </a:p>
          <a:p>
            <a:pPr marL="12700" marR="5080" algn="just">
              <a:lnSpc>
                <a:spcPct val="90000"/>
              </a:lnSpc>
            </a:pPr>
            <a:r>
              <a:rPr spc="-5" dirty="0">
                <a:latin typeface="Public Sans" pitchFamily="2" charset="0"/>
                <a:cs typeface="Calibri"/>
              </a:rPr>
              <a:t>Los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resultados</a:t>
            </a:r>
            <a:r>
              <a:rPr dirty="0">
                <a:latin typeface="Public Sans" pitchFamily="2" charset="0"/>
                <a:cs typeface="Calibri"/>
              </a:rPr>
              <a:t> de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la</a:t>
            </a:r>
            <a:r>
              <a:rPr spc="-5" dirty="0">
                <a:latin typeface="Public Sans" pitchFamily="2" charset="0"/>
                <a:cs typeface="Calibri"/>
              </a:rPr>
              <a:t> evaluación</a:t>
            </a:r>
            <a:r>
              <a:rPr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serán </a:t>
            </a:r>
            <a:r>
              <a:rPr spc="-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informados tanto </a:t>
            </a:r>
            <a:r>
              <a:rPr dirty="0">
                <a:latin typeface="Public Sans" pitchFamily="2" charset="0"/>
                <a:cs typeface="Calibri"/>
              </a:rPr>
              <a:t>a </a:t>
            </a:r>
            <a:r>
              <a:rPr spc="-10" dirty="0">
                <a:latin typeface="Public Sans" pitchFamily="2" charset="0"/>
                <a:cs typeface="Calibri"/>
              </a:rPr>
              <a:t>los </a:t>
            </a:r>
            <a:r>
              <a:rPr spc="-5" dirty="0">
                <a:latin typeface="Public Sans" pitchFamily="2" charset="0"/>
                <a:cs typeface="Calibri"/>
              </a:rPr>
              <a:t>equipos </a:t>
            </a:r>
            <a:r>
              <a:rPr dirty="0" err="1">
                <a:latin typeface="Public Sans" pitchFamily="2" charset="0"/>
                <a:cs typeface="Calibri"/>
              </a:rPr>
              <a:t>seleccionados</a:t>
            </a:r>
            <a:r>
              <a:rPr dirty="0">
                <a:latin typeface="Public Sans" pitchFamily="2" charset="0"/>
                <a:cs typeface="Calibri"/>
              </a:rPr>
              <a:t>,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spc="-10" dirty="0" err="1">
                <a:latin typeface="Public Sans" pitchFamily="2" charset="0"/>
                <a:cs typeface="Calibri"/>
              </a:rPr>
              <a:t>como</a:t>
            </a:r>
            <a:r>
              <a:rPr lang="es-CL" spc="-10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no</a:t>
            </a:r>
            <a:r>
              <a:rPr lang="es-CL" dirty="0">
                <a:latin typeface="Public Sans" pitchFamily="2" charset="0"/>
                <a:cs typeface="Calibri"/>
              </a:rPr>
              <a:t> </a:t>
            </a:r>
            <a:r>
              <a:rPr spc="-5" dirty="0" err="1">
                <a:latin typeface="Public Sans" pitchFamily="2" charset="0"/>
                <a:cs typeface="Calibri"/>
              </a:rPr>
              <a:t>seleccionados</a:t>
            </a:r>
            <a:r>
              <a:rPr dirty="0">
                <a:latin typeface="Public Sans" pitchFamily="2" charset="0"/>
                <a:cs typeface="Calibri"/>
              </a:rPr>
              <a:t> e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inadmisibles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dirty="0">
                <a:latin typeface="Public Sans" pitchFamily="2" charset="0"/>
                <a:cs typeface="Calibri"/>
              </a:rPr>
              <a:t>vía </a:t>
            </a:r>
            <a:r>
              <a:rPr spc="-440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correo electrónico </a:t>
            </a:r>
            <a:r>
              <a:rPr dirty="0">
                <a:latin typeface="Public Sans" pitchFamily="2" charset="0"/>
                <a:cs typeface="Calibri"/>
              </a:rPr>
              <a:t>y </a:t>
            </a:r>
            <a:r>
              <a:rPr spc="-5" dirty="0">
                <a:latin typeface="Public Sans" pitchFamily="2" charset="0"/>
                <a:cs typeface="Calibri"/>
              </a:rPr>
              <a:t>además se </a:t>
            </a:r>
            <a:r>
              <a:rPr spc="-10" dirty="0">
                <a:latin typeface="Public Sans" pitchFamily="2" charset="0"/>
                <a:cs typeface="Calibri"/>
              </a:rPr>
              <a:t>publicarán </a:t>
            </a:r>
            <a:r>
              <a:rPr spc="-20" dirty="0">
                <a:latin typeface="Public Sans" pitchFamily="2" charset="0"/>
                <a:cs typeface="Calibri"/>
              </a:rPr>
              <a:t>en </a:t>
            </a:r>
            <a:r>
              <a:rPr spc="-15" dirty="0">
                <a:latin typeface="Public Sans" pitchFamily="2" charset="0"/>
                <a:cs typeface="Calibri"/>
              </a:rPr>
              <a:t> </a:t>
            </a:r>
            <a:r>
              <a:rPr spc="-15" dirty="0">
                <a:latin typeface="Public Sans" pitchFamily="2" charset="0"/>
                <a:cs typeface="Calibri"/>
                <a:hlinkClick r:id="rId2"/>
              </a:rPr>
              <a:t>www.explora.cl/lagos </a:t>
            </a:r>
            <a:r>
              <a:rPr dirty="0">
                <a:latin typeface="Public Sans" pitchFamily="2" charset="0"/>
                <a:cs typeface="Calibri"/>
              </a:rPr>
              <a:t>el </a:t>
            </a:r>
            <a:r>
              <a:rPr b="1" dirty="0">
                <a:latin typeface="Public Sans" pitchFamily="2" charset="0"/>
                <a:cs typeface="Calibri"/>
              </a:rPr>
              <a:t>día </a:t>
            </a:r>
            <a:r>
              <a:rPr lang="es-ES" b="1" dirty="0">
                <a:latin typeface="Public Sans" pitchFamily="2" charset="0"/>
                <a:cs typeface="Calibri"/>
              </a:rPr>
              <a:t>3</a:t>
            </a:r>
            <a:r>
              <a:rPr b="1" dirty="0">
                <a:latin typeface="Public Sans" pitchFamily="2" charset="0"/>
                <a:cs typeface="Calibri"/>
              </a:rPr>
              <a:t> </a:t>
            </a:r>
            <a:r>
              <a:rPr b="1" spc="5" dirty="0">
                <a:latin typeface="Public Sans" pitchFamily="2" charset="0"/>
                <a:cs typeface="Calibri"/>
              </a:rPr>
              <a:t>de </a:t>
            </a:r>
            <a:r>
              <a:rPr b="1" spc="-5" dirty="0" err="1">
                <a:latin typeface="Public Sans" pitchFamily="2" charset="0"/>
                <a:cs typeface="Calibri"/>
              </a:rPr>
              <a:t>octubre</a:t>
            </a:r>
            <a:r>
              <a:rPr b="1" spc="-5" dirty="0">
                <a:latin typeface="Public Sans" pitchFamily="2" charset="0"/>
                <a:cs typeface="Calibri"/>
              </a:rPr>
              <a:t> </a:t>
            </a:r>
            <a:r>
              <a:rPr b="1" dirty="0">
                <a:latin typeface="Public Sans" pitchFamily="2" charset="0"/>
                <a:cs typeface="Calibri"/>
              </a:rPr>
              <a:t>del</a:t>
            </a:r>
            <a:r>
              <a:rPr lang="es-CL" b="1" dirty="0">
                <a:latin typeface="Public Sans" pitchFamily="2" charset="0"/>
                <a:cs typeface="Calibri"/>
              </a:rPr>
              <a:t> </a:t>
            </a:r>
            <a:r>
              <a:rPr b="1" dirty="0">
                <a:latin typeface="Public Sans" pitchFamily="2" charset="0"/>
                <a:cs typeface="Calibri"/>
              </a:rPr>
              <a:t>202</a:t>
            </a:r>
            <a:r>
              <a:rPr lang="es-ES" b="1" dirty="0">
                <a:latin typeface="Public Sans" pitchFamily="2" charset="0"/>
                <a:cs typeface="Calibri"/>
              </a:rPr>
              <a:t>2</a:t>
            </a:r>
            <a:r>
              <a:rPr b="1" dirty="0">
                <a:latin typeface="Public Sans" pitchFamily="2" charset="0"/>
                <a:cs typeface="Calibri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75421" y="609600"/>
            <a:ext cx="2914433" cy="94256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96520" algn="ctr">
              <a:lnSpc>
                <a:spcPts val="3440"/>
              </a:lnSpc>
              <a:spcBef>
                <a:spcPts val="550"/>
              </a:spcBef>
            </a:pPr>
            <a:r>
              <a:rPr sz="3200" b="1" spc="-5" dirty="0">
                <a:solidFill>
                  <a:srgbClr val="0080FF"/>
                </a:solidFill>
                <a:latin typeface="Calibri"/>
                <a:cs typeface="Calibri"/>
              </a:rPr>
              <a:t>SELECCIÓN DE </a:t>
            </a:r>
            <a:r>
              <a:rPr sz="3200" b="1" spc="-710" dirty="0">
                <a:solidFill>
                  <a:srgbClr val="0080FF"/>
                </a:solidFill>
                <a:latin typeface="Calibri"/>
                <a:cs typeface="Calibri"/>
              </a:rPr>
              <a:t> </a:t>
            </a:r>
            <a:r>
              <a:rPr sz="3200" b="1" spc="-225" dirty="0">
                <a:solidFill>
                  <a:srgbClr val="0080FF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0080FF"/>
                </a:solidFill>
                <a:latin typeface="Calibri"/>
                <a:cs typeface="Calibri"/>
              </a:rPr>
              <a:t>A</a:t>
            </a:r>
            <a:r>
              <a:rPr sz="3200" b="1" spc="-45" dirty="0">
                <a:solidFill>
                  <a:srgbClr val="0080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080FF"/>
                </a:solidFill>
                <a:latin typeface="Calibri"/>
                <a:cs typeface="Calibri"/>
              </a:rPr>
              <a:t>TIC</a:t>
            </a:r>
            <a:r>
              <a:rPr sz="3200" b="1" spc="10" dirty="0">
                <a:solidFill>
                  <a:srgbClr val="0080FF"/>
                </a:solidFill>
                <a:latin typeface="Calibri"/>
                <a:cs typeface="Calibri"/>
              </a:rPr>
              <a:t>I</a:t>
            </a:r>
            <a:r>
              <a:rPr sz="3200" b="1" spc="-225" dirty="0">
                <a:solidFill>
                  <a:srgbClr val="0080FF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0080FF"/>
                </a:solidFill>
                <a:latin typeface="Calibri"/>
                <a:cs typeface="Calibri"/>
              </a:rPr>
              <a:t>AN</a:t>
            </a:r>
            <a:r>
              <a:rPr sz="3200" b="1" spc="-15" dirty="0">
                <a:solidFill>
                  <a:srgbClr val="0080FF"/>
                </a:solidFill>
                <a:latin typeface="Calibri"/>
                <a:cs typeface="Calibri"/>
              </a:rPr>
              <a:t>T</a:t>
            </a:r>
            <a:r>
              <a:rPr sz="3200" b="1" spc="-45" dirty="0">
                <a:solidFill>
                  <a:srgbClr val="0080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80FF"/>
                </a:solidFill>
                <a:latin typeface="Calibri"/>
                <a:cs typeface="Calibri"/>
              </a:rPr>
              <a:t>S</a:t>
            </a:r>
            <a:endParaRPr sz="3200" dirty="0">
              <a:solidFill>
                <a:srgbClr val="0080FF"/>
              </a:solidFill>
              <a:latin typeface="Calibri"/>
              <a:cs typeface="Calibri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235F60F-FCC5-7AC7-3CC6-29D27919D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3204453" y="376947"/>
            <a:ext cx="12192000" cy="579930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613C3E8-DAA3-6AE5-1A57-0F40A6A02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4318" y="153936"/>
            <a:ext cx="6211135" cy="312266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99A6D07-0722-A0F8-AC75-229B8113F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400" y="3429000"/>
            <a:ext cx="4366278" cy="3108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C2D192DE-A784-A032-FB99-C3AEAD4FA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553200" y="3021490"/>
            <a:ext cx="2314575" cy="38481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F930F11-8E03-B5C1-A684-B5C699F06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623" y="0"/>
            <a:ext cx="6746253" cy="670020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9F5712CB-3C91-B249-0D00-7C7C3DD44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748462" y="1963349"/>
            <a:ext cx="7077075" cy="28384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45EF1-D355-F9DA-C0D6-DE672B20DCB9}"/>
              </a:ext>
            </a:extLst>
          </p:cNvPr>
          <p:cNvSpPr txBox="1"/>
          <p:nvPr/>
        </p:nvSpPr>
        <p:spPr>
          <a:xfrm>
            <a:off x="1600200" y="2200395"/>
            <a:ext cx="5180324" cy="2314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-635" algn="ctr">
              <a:lnSpc>
                <a:spcPct val="98000"/>
              </a:lnSpc>
              <a:spcBef>
                <a:spcPts val="145"/>
              </a:spcBef>
            </a:pPr>
            <a:endParaRPr lang="es-MX" spc="-5" dirty="0">
              <a:latin typeface="Public Sans" pitchFamily="2" charset="0"/>
              <a:cs typeface="Verdana"/>
            </a:endParaRPr>
          </a:p>
          <a:p>
            <a:pPr marL="12065" marR="5080" indent="-635" algn="ctr">
              <a:lnSpc>
                <a:spcPct val="98000"/>
              </a:lnSpc>
              <a:spcBef>
                <a:spcPts val="145"/>
              </a:spcBef>
            </a:pPr>
            <a:r>
              <a:rPr lang="es-MX" spc="-5" dirty="0">
                <a:latin typeface="Public Sans" pitchFamily="2" charset="0"/>
                <a:cs typeface="Verdana"/>
              </a:rPr>
              <a:t>El</a:t>
            </a:r>
            <a:r>
              <a:rPr lang="es-MX" spc="10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Congreso</a:t>
            </a:r>
            <a:r>
              <a:rPr lang="es-MX" spc="-30" dirty="0">
                <a:latin typeface="Public Sans" pitchFamily="2" charset="0"/>
                <a:cs typeface="Verdana"/>
              </a:rPr>
              <a:t> </a:t>
            </a:r>
            <a:r>
              <a:rPr lang="es-MX" spc="-10" dirty="0">
                <a:latin typeface="Public Sans" pitchFamily="2" charset="0"/>
                <a:cs typeface="Verdana"/>
              </a:rPr>
              <a:t>Regional</a:t>
            </a:r>
            <a:r>
              <a:rPr lang="es-MX" spc="10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contará </a:t>
            </a:r>
            <a:r>
              <a:rPr lang="es-MX" dirty="0">
                <a:latin typeface="Public Sans" pitchFamily="2" charset="0"/>
                <a:cs typeface="Verdana"/>
              </a:rPr>
              <a:t>con una </a:t>
            </a:r>
            <a:r>
              <a:rPr lang="es-MX" spc="-5" dirty="0">
                <a:latin typeface="Public Sans" pitchFamily="2" charset="0"/>
                <a:cs typeface="Verdana"/>
              </a:rPr>
              <a:t>modalidad de stand con poster presencial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entre </a:t>
            </a:r>
            <a:r>
              <a:rPr lang="es-MX" dirty="0">
                <a:latin typeface="Public Sans" pitchFamily="2" charset="0"/>
                <a:cs typeface="Verdana"/>
              </a:rPr>
              <a:t>los días </a:t>
            </a:r>
            <a:r>
              <a:rPr lang="es-MX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 y 28 de Octubre </a:t>
            </a:r>
            <a:r>
              <a:rPr lang="es-MX" spc="-5" dirty="0">
                <a:latin typeface="Public Sans" pitchFamily="2" charset="0"/>
                <a:cs typeface="Verdana"/>
              </a:rPr>
              <a:t>donde</a:t>
            </a:r>
            <a:r>
              <a:rPr lang="es-MX" spc="-15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todos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spc="-10" dirty="0">
                <a:latin typeface="Public Sans" pitchFamily="2" charset="0"/>
                <a:cs typeface="Verdana"/>
              </a:rPr>
              <a:t>los</a:t>
            </a:r>
            <a:r>
              <a:rPr lang="es-MX" spc="-5" dirty="0">
                <a:latin typeface="Public Sans" pitchFamily="2" charset="0"/>
                <a:cs typeface="Verdana"/>
              </a:rPr>
              <a:t> equipos 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u="sng" dirty="0">
                <a:latin typeface="Public Sans" pitchFamily="2" charset="0"/>
                <a:cs typeface="Verdana"/>
              </a:rPr>
              <a:t>seleccionados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deben </a:t>
            </a:r>
            <a:r>
              <a:rPr lang="es-MX" spc="-10" dirty="0">
                <a:latin typeface="Public Sans" pitchFamily="2" charset="0"/>
                <a:cs typeface="Verdana"/>
              </a:rPr>
              <a:t>participar </a:t>
            </a:r>
            <a:r>
              <a:rPr lang="es-MX" spc="-625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de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todas las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spc="-10" dirty="0">
                <a:latin typeface="Public Sans" pitchFamily="2" charset="0"/>
                <a:cs typeface="Verdana"/>
              </a:rPr>
              <a:t>actividades.</a:t>
            </a:r>
          </a:p>
          <a:p>
            <a:pPr marL="12065" marR="5080" indent="-635" algn="ctr">
              <a:lnSpc>
                <a:spcPct val="98000"/>
              </a:lnSpc>
              <a:spcBef>
                <a:spcPts val="145"/>
              </a:spcBef>
            </a:pPr>
            <a:endParaRPr lang="es-MX" spc="-10" dirty="0">
              <a:latin typeface="Public Sans" pitchFamily="2" charset="0"/>
              <a:cs typeface="Verdana"/>
            </a:endParaRPr>
          </a:p>
          <a:p>
            <a:pPr marL="12065" marR="5080" indent="-635" algn="ctr">
              <a:lnSpc>
                <a:spcPct val="98000"/>
              </a:lnSpc>
              <a:spcBef>
                <a:spcPts val="145"/>
              </a:spcBef>
            </a:pPr>
            <a:r>
              <a:rPr lang="es-MX" spc="-5" dirty="0">
                <a:latin typeface="Public Sans" pitchFamily="2" charset="0"/>
                <a:cs typeface="Verdana"/>
              </a:rPr>
              <a:t>El</a:t>
            </a:r>
            <a:r>
              <a:rPr lang="es-MX" dirty="0">
                <a:latin typeface="Public Sans" pitchFamily="2" charset="0"/>
                <a:cs typeface="Verdana"/>
              </a:rPr>
              <a:t> </a:t>
            </a:r>
            <a:r>
              <a:rPr lang="es-MX" spc="-10" dirty="0">
                <a:latin typeface="Public Sans" pitchFamily="2" charset="0"/>
                <a:cs typeface="Verdana"/>
              </a:rPr>
              <a:t>programa</a:t>
            </a:r>
            <a:r>
              <a:rPr lang="es-MX" spc="-30" dirty="0">
                <a:latin typeface="Public Sans" pitchFamily="2" charset="0"/>
                <a:cs typeface="Verdana"/>
              </a:rPr>
              <a:t> </a:t>
            </a:r>
            <a:r>
              <a:rPr lang="es-MX" dirty="0">
                <a:latin typeface="Public Sans" pitchFamily="2" charset="0"/>
                <a:cs typeface="Verdana"/>
              </a:rPr>
              <a:t>se</a:t>
            </a:r>
            <a:r>
              <a:rPr lang="es-MX" spc="-5" dirty="0">
                <a:latin typeface="Public Sans" pitchFamily="2" charset="0"/>
                <a:cs typeface="Verdana"/>
              </a:rPr>
              <a:t> entregará</a:t>
            </a:r>
            <a:r>
              <a:rPr lang="es-MX" spc="-15" dirty="0">
                <a:latin typeface="Public Sans" pitchFamily="2" charset="0"/>
                <a:cs typeface="Verdana"/>
              </a:rPr>
              <a:t> </a:t>
            </a:r>
            <a:r>
              <a:rPr lang="es-MX" dirty="0">
                <a:latin typeface="Public Sans" pitchFamily="2" charset="0"/>
                <a:cs typeface="Verdana"/>
              </a:rPr>
              <a:t>al</a:t>
            </a:r>
          </a:p>
          <a:p>
            <a:pPr algn="ctr">
              <a:lnSpc>
                <a:spcPts val="2140"/>
              </a:lnSpc>
            </a:pPr>
            <a:r>
              <a:rPr lang="es-MX" dirty="0">
                <a:latin typeface="Public Sans" pitchFamily="2" charset="0"/>
                <a:cs typeface="Verdana"/>
              </a:rPr>
              <a:t>momento</a:t>
            </a:r>
            <a:r>
              <a:rPr lang="es-MX" spc="-50" dirty="0">
                <a:latin typeface="Public Sans" pitchFamily="2" charset="0"/>
                <a:cs typeface="Verdana"/>
              </a:rPr>
              <a:t> </a:t>
            </a:r>
            <a:r>
              <a:rPr lang="es-MX" spc="-5" dirty="0">
                <a:latin typeface="Public Sans" pitchFamily="2" charset="0"/>
                <a:cs typeface="Verdana"/>
              </a:rPr>
              <a:t>de</a:t>
            </a:r>
            <a:r>
              <a:rPr lang="es-MX" spc="-20" dirty="0">
                <a:latin typeface="Public Sans" pitchFamily="2" charset="0"/>
                <a:cs typeface="Verdana"/>
              </a:rPr>
              <a:t> </a:t>
            </a:r>
            <a:r>
              <a:rPr lang="es-MX" spc="-10" dirty="0">
                <a:latin typeface="Public Sans" pitchFamily="2" charset="0"/>
                <a:cs typeface="Verdana"/>
              </a:rPr>
              <a:t>la</a:t>
            </a:r>
            <a:r>
              <a:rPr lang="es-MX" spc="-20" dirty="0">
                <a:latin typeface="Public Sans" pitchFamily="2" charset="0"/>
                <a:cs typeface="Verdana"/>
              </a:rPr>
              <a:t> </a:t>
            </a:r>
            <a:r>
              <a:rPr lang="es-MX" dirty="0">
                <a:latin typeface="Public Sans" pitchFamily="2" charset="0"/>
                <a:cs typeface="Verdana"/>
              </a:rPr>
              <a:t>selección</a:t>
            </a:r>
            <a:r>
              <a:rPr lang="es-MX" sz="2400" dirty="0">
                <a:latin typeface="Public Sans" pitchFamily="2" charset="0"/>
                <a:cs typeface="Verdana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7179" y="381000"/>
            <a:ext cx="622614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spc="-20">
                <a:solidFill>
                  <a:srgbClr val="0080FF"/>
                </a:solidFill>
                <a:latin typeface="Calibri"/>
                <a:cs typeface="Calibri"/>
              </a:rPr>
              <a:t>PARTICIPACIÓN EN EL CONGRESO REGIONAL 2022</a:t>
            </a:r>
            <a:endParaRPr lang="es-MX" sz="2400" dirty="0">
              <a:solidFill>
                <a:srgbClr val="0080FF"/>
              </a:solidFill>
              <a:latin typeface="Public Sans" pitchFamily="2" charset="0"/>
              <a:cs typeface="Calibri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75D9728-E521-F51A-EE32-0EE28815A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3328" y="3639984"/>
            <a:ext cx="4936544" cy="231880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30AB4EA-1788-D943-946E-3EECE882B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0"/>
            <a:ext cx="6400800" cy="32180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8F4646-B16A-21E0-A188-72F0BC315070}"/>
              </a:ext>
            </a:extLst>
          </p:cNvPr>
          <p:cNvSpPr txBox="1"/>
          <p:nvPr/>
        </p:nvSpPr>
        <p:spPr>
          <a:xfrm>
            <a:off x="732128" y="1145031"/>
            <a:ext cx="6096000" cy="4500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-635">
              <a:lnSpc>
                <a:spcPct val="98000"/>
              </a:lnSpc>
              <a:spcBef>
                <a:spcPts val="145"/>
              </a:spcBef>
            </a:pPr>
            <a:r>
              <a:rPr lang="es-CL" sz="1800" spc="-5" dirty="0">
                <a:latin typeface="Public Sans" pitchFamily="2" charset="0"/>
                <a:cs typeface="Verdana"/>
              </a:rPr>
              <a:t>1.- Los equipos seleccionados podrán participar del Congreso Regional 2022 el que se realizará en modo presencial dentro de un stand con poster y/o material de apoyo con los antecedentes del trabajo. </a:t>
            </a:r>
          </a:p>
          <a:p>
            <a:pPr marL="12065" marR="5080" indent="-635">
              <a:lnSpc>
                <a:spcPct val="98000"/>
              </a:lnSpc>
              <a:spcBef>
                <a:spcPts val="145"/>
              </a:spcBef>
            </a:pPr>
            <a:endParaRPr lang="es-CL" sz="1800" spc="-5" dirty="0">
              <a:latin typeface="Public Sans" pitchFamily="2" charset="0"/>
              <a:cs typeface="Verdana"/>
            </a:endParaRPr>
          </a:p>
          <a:p>
            <a:pPr marL="12065" marR="5080" indent="-635">
              <a:lnSpc>
                <a:spcPct val="98000"/>
              </a:lnSpc>
              <a:spcBef>
                <a:spcPts val="145"/>
              </a:spcBef>
            </a:pPr>
            <a:r>
              <a:rPr lang="es-CL" sz="1800" spc="-5" dirty="0">
                <a:latin typeface="Public Sans" pitchFamily="2" charset="0"/>
                <a:cs typeface="Verdana"/>
              </a:rPr>
              <a:t>2.- Los equipos deberán escoger a dos representantes como “estudiantes expositoras/es” (debe registrarse en el formulario de postulación)</a:t>
            </a:r>
          </a:p>
          <a:p>
            <a:pPr marL="12065" marR="5080" indent="-635">
              <a:lnSpc>
                <a:spcPct val="98000"/>
              </a:lnSpc>
              <a:spcBef>
                <a:spcPts val="145"/>
              </a:spcBef>
            </a:pPr>
            <a:r>
              <a:rPr lang="es-CL" sz="1800" spc="-5" dirty="0">
                <a:latin typeface="Public Sans" pitchFamily="2" charset="0"/>
                <a:cs typeface="Verdana"/>
              </a:rPr>
              <a:t>2.1.- Si el equipo esta conformado por igual número de estudiantes de básica y media, deberán ser uno/una por nivel</a:t>
            </a:r>
          </a:p>
          <a:p>
            <a:pPr marL="12065" marR="5080" indent="-635">
              <a:lnSpc>
                <a:spcPct val="98000"/>
              </a:lnSpc>
              <a:spcBef>
                <a:spcPts val="145"/>
              </a:spcBef>
            </a:pPr>
            <a:r>
              <a:rPr lang="es-CL" sz="1800" spc="-5" dirty="0">
                <a:latin typeface="Public Sans" pitchFamily="2" charset="0"/>
                <a:cs typeface="Verdana"/>
              </a:rPr>
              <a:t>2.2.- Si el equipo está conformado por distinto número de estudiantes de básica y media, los estudiantes expositores deberán corresponder al nivel que postularon. </a:t>
            </a:r>
            <a:br>
              <a:rPr lang="es-CL" sz="1800" spc="-5" dirty="0">
                <a:latin typeface="Public Sans" pitchFamily="2" charset="0"/>
                <a:cs typeface="Verdana"/>
              </a:rPr>
            </a:br>
            <a:endParaRPr lang="es-CL" sz="1800" spc="-5" dirty="0">
              <a:latin typeface="Public Sans" pitchFamily="2" charset="0"/>
              <a:cs typeface="Verdana"/>
            </a:endParaRPr>
          </a:p>
          <a:p>
            <a:pPr marL="12065" marR="5080" indent="-635">
              <a:lnSpc>
                <a:spcPct val="98000"/>
              </a:lnSpc>
              <a:spcBef>
                <a:spcPts val="145"/>
              </a:spcBef>
            </a:pPr>
            <a:r>
              <a:rPr lang="es-CL" sz="1800" spc="-5" dirty="0">
                <a:latin typeface="Public Sans" pitchFamily="2" charset="0"/>
                <a:cs typeface="Verdana"/>
              </a:rPr>
              <a:t>3.- Esta presentación será evaluada por al menos 2 integrantes del CCE. </a:t>
            </a:r>
          </a:p>
        </p:txBody>
      </p:sp>
    </p:spTree>
    <p:extLst>
      <p:ext uri="{BB962C8B-B14F-4D97-AF65-F5344CB8AC3E}">
        <p14:creationId xmlns:p14="http://schemas.microsoft.com/office/powerpoint/2010/main" val="94900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2636" y="189612"/>
            <a:ext cx="26943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80FF"/>
                </a:solidFill>
                <a:latin typeface="Public Sans" pitchFamily="2" charset="0"/>
                <a:cs typeface="Calibri"/>
              </a:rPr>
              <a:t>GANADORES</a:t>
            </a:r>
            <a:endParaRPr sz="3200" dirty="0">
              <a:solidFill>
                <a:srgbClr val="0080FF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029" y="941641"/>
            <a:ext cx="6065520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Public Sans" pitchFamily="2" charset="0"/>
                <a:cs typeface="Calibri"/>
              </a:rPr>
              <a:t>El </a:t>
            </a:r>
            <a:r>
              <a:rPr sz="1600" spc="-10" dirty="0">
                <a:latin typeface="Public Sans" pitchFamily="2" charset="0"/>
                <a:cs typeface="Calibri"/>
              </a:rPr>
              <a:t>puntaje</a:t>
            </a:r>
            <a:r>
              <a:rPr sz="1600" spc="3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final</a:t>
            </a:r>
            <a:r>
              <a:rPr sz="1600" spc="1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de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cada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equipo</a:t>
            </a:r>
            <a:r>
              <a:rPr sz="1600" spc="40" dirty="0">
                <a:latin typeface="Public Sans" pitchFamily="2" charset="0"/>
                <a:cs typeface="Calibri"/>
              </a:rPr>
              <a:t> </a:t>
            </a:r>
            <a:r>
              <a:rPr sz="1600" spc="-15" dirty="0">
                <a:latin typeface="Public Sans" pitchFamily="2" charset="0"/>
                <a:cs typeface="Calibri"/>
              </a:rPr>
              <a:t>corresponderá</a:t>
            </a:r>
            <a:r>
              <a:rPr sz="1600" spc="6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al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promedio</a:t>
            </a:r>
            <a:r>
              <a:rPr sz="1600" spc="2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de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los </a:t>
            </a:r>
            <a:r>
              <a:rPr sz="1600" spc="-390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puntajes</a:t>
            </a:r>
            <a:r>
              <a:rPr sz="1600" spc="2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de</a:t>
            </a:r>
            <a:r>
              <a:rPr sz="1600" dirty="0">
                <a:latin typeface="Public Sans" pitchFamily="2" charset="0"/>
                <a:cs typeface="Calibri"/>
              </a:rPr>
              <a:t> las</a:t>
            </a:r>
            <a:r>
              <a:rPr sz="1600" spc="-1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evaluaciones </a:t>
            </a:r>
            <a:r>
              <a:rPr sz="1600" spc="-10" dirty="0">
                <a:latin typeface="Public Sans" pitchFamily="2" charset="0"/>
                <a:cs typeface="Calibri"/>
              </a:rPr>
              <a:t>ponderadas</a:t>
            </a:r>
            <a:r>
              <a:rPr sz="1600" spc="4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según</a:t>
            </a:r>
            <a:r>
              <a:rPr sz="1600" spc="3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las</a:t>
            </a:r>
            <a:r>
              <a:rPr sz="1600" spc="-1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siguientes </a:t>
            </a:r>
            <a:r>
              <a:rPr sz="1600" spc="-5" dirty="0">
                <a:latin typeface="Public Sans" pitchFamily="2" charset="0"/>
                <a:cs typeface="Calibri"/>
              </a:rPr>
              <a:t> especificaciones:</a:t>
            </a:r>
            <a:endParaRPr sz="1600" dirty="0">
              <a:latin typeface="Public Sans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Public Sans" pitchFamily="2" charset="0"/>
              <a:cs typeface="Calibri"/>
            </a:endParaRPr>
          </a:p>
          <a:p>
            <a:pPr marL="12700" marR="69278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lang="es-CL" sz="1600" spc="-15" dirty="0">
                <a:latin typeface="Public Sans" pitchFamily="2" charset="0"/>
                <a:cs typeface="Calibri"/>
              </a:rPr>
              <a:t> </a:t>
            </a:r>
            <a:r>
              <a:rPr sz="1600" spc="-15" dirty="0">
                <a:latin typeface="Public Sans" pitchFamily="2" charset="0"/>
                <a:cs typeface="Calibri"/>
              </a:rPr>
              <a:t>Informe</a:t>
            </a:r>
            <a:r>
              <a:rPr sz="1600" spc="2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Escrito</a:t>
            </a:r>
            <a:r>
              <a:rPr sz="1600" spc="-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(presentado</a:t>
            </a:r>
            <a:r>
              <a:rPr sz="1600" spc="5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en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la</a:t>
            </a:r>
            <a:r>
              <a:rPr sz="1600" spc="-1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postulación</a:t>
            </a:r>
            <a:r>
              <a:rPr sz="1600" spc="40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al </a:t>
            </a:r>
            <a:r>
              <a:rPr sz="1600" spc="-395" dirty="0">
                <a:latin typeface="Public Sans" pitchFamily="2" charset="0"/>
                <a:cs typeface="Calibri"/>
              </a:rPr>
              <a:t> </a:t>
            </a:r>
            <a:r>
              <a:rPr sz="1600" spc="-10" dirty="0" err="1">
                <a:latin typeface="Public Sans" pitchFamily="2" charset="0"/>
                <a:cs typeface="Calibri"/>
              </a:rPr>
              <a:t>Congreso</a:t>
            </a:r>
            <a:r>
              <a:rPr lang="es-CL" sz="1600" spc="-10" dirty="0">
                <a:latin typeface="Public Sans" pitchFamily="2" charset="0"/>
                <a:cs typeface="Calibri"/>
              </a:rPr>
              <a:t>. Etapa de preselección</a:t>
            </a:r>
            <a:r>
              <a:rPr sz="1600" spc="-10" dirty="0">
                <a:latin typeface="Public Sans" pitchFamily="2" charset="0"/>
                <a:cs typeface="Calibri"/>
              </a:rPr>
              <a:t>):</a:t>
            </a:r>
            <a:r>
              <a:rPr sz="1600" spc="5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30%.</a:t>
            </a:r>
            <a:endParaRPr lang="es-CL" sz="1600" dirty="0">
              <a:latin typeface="Public Sans" pitchFamily="2" charset="0"/>
              <a:cs typeface="Calibri"/>
            </a:endParaRPr>
          </a:p>
          <a:p>
            <a:pPr marL="12700" marR="69278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lang="es-CL" sz="1600" spc="-10" dirty="0">
                <a:latin typeface="Public Sans" pitchFamily="2" charset="0"/>
                <a:cs typeface="Calibri"/>
              </a:rPr>
              <a:t> </a:t>
            </a:r>
            <a:r>
              <a:rPr sz="1600" spc="-10" dirty="0" err="1">
                <a:latin typeface="Public Sans" pitchFamily="2" charset="0"/>
                <a:cs typeface="Calibri"/>
              </a:rPr>
              <a:t>Presentación</a:t>
            </a:r>
            <a:r>
              <a:rPr sz="1600" dirty="0">
                <a:latin typeface="Public Sans" pitchFamily="2" charset="0"/>
                <a:cs typeface="Calibri"/>
              </a:rPr>
              <a:t> </a:t>
            </a:r>
            <a:r>
              <a:rPr sz="1600" spc="-15" dirty="0">
                <a:latin typeface="Public Sans" pitchFamily="2" charset="0"/>
                <a:cs typeface="Calibri"/>
              </a:rPr>
              <a:t>oral</a:t>
            </a:r>
            <a:r>
              <a:rPr sz="1600" spc="3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en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spc="-5" dirty="0" err="1">
                <a:latin typeface="Public Sans" pitchFamily="2" charset="0"/>
                <a:cs typeface="Calibri"/>
              </a:rPr>
              <a:t>modalidad</a:t>
            </a:r>
            <a:r>
              <a:rPr sz="1600" spc="25" dirty="0">
                <a:latin typeface="Public Sans" pitchFamily="2" charset="0"/>
                <a:cs typeface="Calibri"/>
              </a:rPr>
              <a:t> </a:t>
            </a:r>
            <a:r>
              <a:rPr lang="es-CL" sz="1600" spc="-5" dirty="0">
                <a:latin typeface="Public Sans" pitchFamily="2" charset="0"/>
                <a:cs typeface="Calibri"/>
              </a:rPr>
              <a:t>stand (etapa Congreso):</a:t>
            </a:r>
            <a:r>
              <a:rPr sz="1600" spc="30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70%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Public Sans" pitchFamily="2" charset="0"/>
              <a:cs typeface="Calibri"/>
            </a:endParaRPr>
          </a:p>
          <a:p>
            <a:pPr marL="12700" marR="53975">
              <a:lnSpc>
                <a:spcPct val="100000"/>
              </a:lnSpc>
            </a:pPr>
            <a:r>
              <a:rPr sz="1600" spc="-5" dirty="0">
                <a:latin typeface="Public Sans" pitchFamily="2" charset="0"/>
                <a:cs typeface="Calibri"/>
              </a:rPr>
              <a:t>Se</a:t>
            </a:r>
            <a:r>
              <a:rPr sz="1600" spc="25" dirty="0">
                <a:latin typeface="Public Sans" pitchFamily="2" charset="0"/>
                <a:cs typeface="Calibri"/>
              </a:rPr>
              <a:t> </a:t>
            </a:r>
            <a:r>
              <a:rPr sz="1600" spc="-10" dirty="0" err="1">
                <a:latin typeface="Public Sans" pitchFamily="2" charset="0"/>
                <a:cs typeface="Calibri"/>
              </a:rPr>
              <a:t>seleccionará</a:t>
            </a:r>
            <a:r>
              <a:rPr sz="1600" spc="30" dirty="0">
                <a:latin typeface="Public Sans" pitchFamily="2" charset="0"/>
                <a:cs typeface="Calibri"/>
              </a:rPr>
              <a:t> </a:t>
            </a:r>
            <a:r>
              <a:rPr lang="es-CL" sz="1600" spc="-10" dirty="0">
                <a:latin typeface="Public Sans" pitchFamily="2" charset="0"/>
                <a:cs typeface="Calibri"/>
              </a:rPr>
              <a:t>a los 4 equipos representantes regionales/territoriales para la participación al Congreso Nacional Explora de Investigación e Innovación Escolar 2023</a:t>
            </a:r>
            <a:r>
              <a:rPr sz="1600" spc="-5" dirty="0">
                <a:latin typeface="Public Sans" pitchFamily="2" charset="0"/>
                <a:cs typeface="Calibri"/>
              </a:rPr>
              <a:t>:</a:t>
            </a:r>
            <a:endParaRPr sz="1600" dirty="0">
              <a:latin typeface="Public Sans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Public Sans" pitchFamily="2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600" spc="-15" dirty="0">
                <a:latin typeface="Public Sans" pitchFamily="2" charset="0"/>
                <a:cs typeface="Calibri"/>
              </a:rPr>
              <a:t>Investigación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Escolar Educación</a:t>
            </a:r>
            <a:r>
              <a:rPr sz="1600" spc="3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Básica.</a:t>
            </a:r>
            <a:endParaRPr sz="1600" dirty="0">
              <a:latin typeface="Public Sans" pitchFamily="2" charset="0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spc="-15" dirty="0">
                <a:latin typeface="Public Sans" pitchFamily="2" charset="0"/>
                <a:cs typeface="Calibri"/>
              </a:rPr>
              <a:t>Investigación</a:t>
            </a:r>
            <a:r>
              <a:rPr sz="1600" spc="2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Escolar</a:t>
            </a:r>
            <a:r>
              <a:rPr sz="1600" spc="-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Educación</a:t>
            </a:r>
            <a:r>
              <a:rPr sz="1600" spc="4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Media.</a:t>
            </a: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spc="-5" dirty="0">
                <a:latin typeface="Public Sans" pitchFamily="2" charset="0"/>
                <a:cs typeface="Calibri"/>
              </a:rPr>
              <a:t>Innovación</a:t>
            </a:r>
            <a:r>
              <a:rPr sz="1600" spc="-10" dirty="0">
                <a:latin typeface="Public Sans" pitchFamily="2" charset="0"/>
                <a:cs typeface="Calibri"/>
              </a:rPr>
              <a:t> Escolar</a:t>
            </a:r>
            <a:r>
              <a:rPr sz="1600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Educación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Básica.</a:t>
            </a:r>
            <a:endParaRPr sz="1600" dirty="0">
              <a:latin typeface="Public Sans" pitchFamily="2" charset="0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spc="-10" dirty="0">
                <a:latin typeface="Public Sans" pitchFamily="2" charset="0"/>
                <a:cs typeface="Calibri"/>
              </a:rPr>
              <a:t>Innovación Escolar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Educación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Media.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Public Sans" pitchFamily="2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Public Sans" pitchFamily="2" charset="0"/>
                <a:cs typeface="Calibri"/>
              </a:rPr>
              <a:t>Además,</a:t>
            </a:r>
            <a:r>
              <a:rPr sz="1600" spc="2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se</a:t>
            </a:r>
            <a:r>
              <a:rPr sz="1600" spc="-10" dirty="0">
                <a:latin typeface="Public Sans" pitchFamily="2" charset="0"/>
                <a:cs typeface="Calibri"/>
              </a:rPr>
              <a:t> </a:t>
            </a:r>
            <a:r>
              <a:rPr sz="1600" spc="-20" dirty="0">
                <a:latin typeface="Public Sans" pitchFamily="2" charset="0"/>
                <a:cs typeface="Calibri"/>
              </a:rPr>
              <a:t>entregará</a:t>
            </a:r>
            <a:r>
              <a:rPr sz="1600" spc="4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el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Premio</a:t>
            </a:r>
            <a:r>
              <a:rPr sz="1600" spc="-2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Espíritu</a:t>
            </a:r>
            <a:r>
              <a:rPr sz="1600" dirty="0">
                <a:latin typeface="Public Sans" pitchFamily="2" charset="0"/>
                <a:cs typeface="Calibri"/>
              </a:rPr>
              <a:t> </a:t>
            </a:r>
            <a:r>
              <a:rPr sz="1600" spc="-15" dirty="0">
                <a:latin typeface="Public Sans" pitchFamily="2" charset="0"/>
                <a:cs typeface="Calibri"/>
              </a:rPr>
              <a:t>Explora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a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un</a:t>
            </a:r>
            <a:r>
              <a:rPr sz="1600" spc="1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equipo</a:t>
            </a:r>
            <a:r>
              <a:rPr sz="1600" spc="15" dirty="0">
                <a:latin typeface="Public Sans" pitchFamily="2" charset="0"/>
                <a:cs typeface="Calibri"/>
              </a:rPr>
              <a:t> </a:t>
            </a:r>
            <a:r>
              <a:rPr sz="1600" dirty="0">
                <a:latin typeface="Public Sans" pitchFamily="2" charset="0"/>
                <a:cs typeface="Calibri"/>
              </a:rPr>
              <a:t>el</a:t>
            </a: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Public Sans" pitchFamily="2" charset="0"/>
                <a:cs typeface="Calibri"/>
              </a:rPr>
              <a:t>cuál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20" dirty="0">
                <a:latin typeface="Public Sans" pitchFamily="2" charset="0"/>
                <a:cs typeface="Calibri"/>
              </a:rPr>
              <a:t>será</a:t>
            </a:r>
            <a:r>
              <a:rPr sz="1600" spc="5" dirty="0">
                <a:latin typeface="Public Sans" pitchFamily="2" charset="0"/>
                <a:cs typeface="Calibri"/>
              </a:rPr>
              <a:t> </a:t>
            </a:r>
            <a:r>
              <a:rPr sz="1600" spc="-5" dirty="0">
                <a:latin typeface="Public Sans" pitchFamily="2" charset="0"/>
                <a:cs typeface="Calibri"/>
              </a:rPr>
              <a:t>elegido</a:t>
            </a:r>
            <a:r>
              <a:rPr sz="1600" spc="20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mediante</a:t>
            </a:r>
            <a:r>
              <a:rPr sz="1600" spc="10" dirty="0">
                <a:latin typeface="Public Sans" pitchFamily="2" charset="0"/>
                <a:cs typeface="Calibri"/>
              </a:rPr>
              <a:t> </a:t>
            </a:r>
            <a:r>
              <a:rPr sz="1600" spc="-10" dirty="0">
                <a:latin typeface="Public Sans" pitchFamily="2" charset="0"/>
                <a:cs typeface="Calibri"/>
              </a:rPr>
              <a:t>votación</a:t>
            </a:r>
            <a:r>
              <a:rPr sz="1600" spc="25" dirty="0">
                <a:latin typeface="Public Sans" pitchFamily="2" charset="0"/>
                <a:cs typeface="Calibri"/>
              </a:rPr>
              <a:t> </a:t>
            </a:r>
            <a:r>
              <a:rPr sz="1600" spc="-30" dirty="0">
                <a:latin typeface="Public Sans" pitchFamily="2" charset="0"/>
                <a:cs typeface="Calibri"/>
              </a:rPr>
              <a:t>popular.</a:t>
            </a:r>
            <a:endParaRPr sz="1600" dirty="0">
              <a:latin typeface="Public Sans" pitchFamily="2" charset="0"/>
              <a:cs typeface="Calibri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B5A8251-6CE2-804E-5E4F-2EE673F1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85453" y="72146"/>
            <a:ext cx="12192000" cy="579930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D40AECE-D879-CB71-6F19-038CD648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8546" y="-121844"/>
            <a:ext cx="6211135" cy="312266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973F69A8-0B2D-7985-2089-3623CFCFF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8289" y="2667000"/>
            <a:ext cx="4886325" cy="3693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áfico 51">
            <a:extLst>
              <a:ext uri="{FF2B5EF4-FFF2-40B4-BE49-F238E27FC236}">
                <a16:creationId xmlns:a16="http://schemas.microsoft.com/office/drawing/2014/main" id="{CD1BA18F-8525-8311-CDEE-148D139A4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76200" y="-1155424"/>
            <a:ext cx="12344400" cy="3377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550" y="140125"/>
            <a:ext cx="44647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0080FF"/>
                </a:solidFill>
                <a:latin typeface="Public Sans" pitchFamily="2" charset="0"/>
                <a:cs typeface="Calibri"/>
              </a:rPr>
              <a:t>CRONOGRAMA</a:t>
            </a:r>
            <a:endParaRPr sz="4400" dirty="0">
              <a:solidFill>
                <a:srgbClr val="0080FF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103230" y="3447981"/>
            <a:ext cx="3143250" cy="712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lang="es-ES" b="1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Desde 2 de Agosto </a:t>
            </a:r>
          </a:p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lang="es-ES" b="1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hasta 16 de Septiembre</a:t>
            </a:r>
            <a:endParaRPr dirty="0">
              <a:latin typeface="Public Sans" pitchFamily="2" charset="0"/>
              <a:cs typeface="Calibri"/>
            </a:endParaRPr>
          </a:p>
        </p:txBody>
      </p:sp>
      <p:pic>
        <p:nvPicPr>
          <p:cNvPr id="59" name="Gráfico 58">
            <a:extLst>
              <a:ext uri="{FF2B5EF4-FFF2-40B4-BE49-F238E27FC236}">
                <a16:creationId xmlns:a16="http://schemas.microsoft.com/office/drawing/2014/main" id="{1101F559-A46C-D7F6-9428-959E4E4BE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3421" y="-765590"/>
            <a:ext cx="4598579" cy="231194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E355FAA-084B-4469-B885-10F1C3710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737683"/>
              </p:ext>
            </p:extLst>
          </p:nvPr>
        </p:nvGraphicFramePr>
        <p:xfrm>
          <a:off x="433250" y="1497084"/>
          <a:ext cx="11325500" cy="482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D7BFE1E-1637-3DB1-DCD9-B64319E52C92}"/>
              </a:ext>
            </a:extLst>
          </p:cNvPr>
          <p:cNvSpPr txBox="1"/>
          <p:nvPr/>
        </p:nvSpPr>
        <p:spPr>
          <a:xfrm>
            <a:off x="227108" y="2354855"/>
            <a:ext cx="1831784" cy="369332"/>
          </a:xfrm>
          <a:prstGeom prst="rect">
            <a:avLst/>
          </a:prstGeom>
          <a:solidFill>
            <a:srgbClr val="6DBCBF"/>
          </a:solidFill>
          <a:ln w="38100">
            <a:solidFill>
              <a:srgbClr val="00C6A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Public Sans"/>
              </a:rPr>
              <a:t>POSTULACIONES</a:t>
            </a:r>
            <a:r>
              <a:rPr lang="es-CL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B7824B-4D76-528C-B46D-D8C89083F595}"/>
              </a:ext>
            </a:extLst>
          </p:cNvPr>
          <p:cNvSpPr txBox="1"/>
          <p:nvPr/>
        </p:nvSpPr>
        <p:spPr>
          <a:xfrm>
            <a:off x="2057400" y="4874735"/>
            <a:ext cx="2743199" cy="523220"/>
          </a:xfrm>
          <a:prstGeom prst="rect">
            <a:avLst/>
          </a:prstGeom>
          <a:solidFill>
            <a:srgbClr val="00C6A0"/>
          </a:solidFill>
        </p:spPr>
        <p:txBody>
          <a:bodyPr wrap="square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lang="es-MX" sz="1400" b="1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PROCESO DE ADMISIBILIDAD DE LA POSTULACIÓN (FASE 1)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229C46-8CE8-A171-F8F7-2FC7E8B6D85F}"/>
              </a:ext>
            </a:extLst>
          </p:cNvPr>
          <p:cNvSpPr txBox="1"/>
          <p:nvPr/>
        </p:nvSpPr>
        <p:spPr>
          <a:xfrm>
            <a:off x="3501445" y="2256704"/>
            <a:ext cx="3677776" cy="738664"/>
          </a:xfrm>
          <a:prstGeom prst="rect">
            <a:avLst/>
          </a:prstGeom>
          <a:solidFill>
            <a:srgbClr val="00C6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  <a:t>EVALUACIÓN INFORME ESCRITO Y PRESELECCIÓN DE PARTICIPANTES </a:t>
            </a:r>
            <a:b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</a:br>
            <a: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  <a:t>(FASE 2)</a:t>
            </a:r>
            <a:endParaRPr lang="es-CL" sz="1400" b="1" dirty="0">
              <a:solidFill>
                <a:schemeClr val="bg1"/>
              </a:solidFill>
              <a:effectLst/>
              <a:latin typeface="Public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C21EBF17-9EB4-E4A1-52CA-5E64CD0E0066}"/>
              </a:ext>
            </a:extLst>
          </p:cNvPr>
          <p:cNvSpPr txBox="1"/>
          <p:nvPr/>
        </p:nvSpPr>
        <p:spPr>
          <a:xfrm>
            <a:off x="6248400" y="4874735"/>
            <a:ext cx="1752597" cy="296291"/>
          </a:xfrm>
          <a:prstGeom prst="rect">
            <a:avLst/>
          </a:prstGeom>
          <a:solidFill>
            <a:srgbClr val="00C6A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40" dirty="0">
                <a:solidFill>
                  <a:schemeClr val="bg1"/>
                </a:solidFill>
                <a:highlight>
                  <a:srgbClr val="0CC39C"/>
                </a:highlight>
                <a:latin typeface="Calibri"/>
                <a:cs typeface="Calibri"/>
              </a:rPr>
              <a:t>RESULTADOS</a:t>
            </a:r>
            <a:r>
              <a:rPr lang="es-CL" b="1" spc="-40" dirty="0">
                <a:solidFill>
                  <a:schemeClr val="bg1"/>
                </a:solidFill>
                <a:highlight>
                  <a:srgbClr val="0CC39C"/>
                </a:highlight>
                <a:latin typeface="Calibri"/>
                <a:cs typeface="Calibri"/>
              </a:rPr>
              <a:t> </a:t>
            </a:r>
            <a:endParaRPr dirty="0">
              <a:solidFill>
                <a:schemeClr val="bg1"/>
              </a:solidFill>
              <a:highlight>
                <a:srgbClr val="0CC39C"/>
              </a:highlight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61CAB6-8A9F-2450-A79B-F10D74066ECB}"/>
              </a:ext>
            </a:extLst>
          </p:cNvPr>
          <p:cNvSpPr txBox="1"/>
          <p:nvPr/>
        </p:nvSpPr>
        <p:spPr>
          <a:xfrm>
            <a:off x="7749576" y="2360978"/>
            <a:ext cx="2512222" cy="543162"/>
          </a:xfrm>
          <a:prstGeom prst="rect">
            <a:avLst/>
          </a:prstGeom>
          <a:solidFill>
            <a:srgbClr val="00C6A0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  <a:t>TALLER ONLINE CON SELECCIONADOS</a:t>
            </a:r>
            <a:endParaRPr lang="es-CL" sz="1400" b="1" dirty="0">
              <a:solidFill>
                <a:schemeClr val="bg1"/>
              </a:solidFill>
              <a:effectLst/>
              <a:latin typeface="Public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05A081-D433-C70A-B9AC-554F08832CD2}"/>
              </a:ext>
            </a:extLst>
          </p:cNvPr>
          <p:cNvSpPr txBox="1"/>
          <p:nvPr/>
        </p:nvSpPr>
        <p:spPr>
          <a:xfrm>
            <a:off x="9220200" y="4874735"/>
            <a:ext cx="2839688" cy="800219"/>
          </a:xfrm>
          <a:prstGeom prst="rect">
            <a:avLst/>
          </a:prstGeom>
          <a:solidFill>
            <a:srgbClr val="00C6A0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  <a:t>EJECUCIÓN CONGRESO REGIONAL/</a:t>
            </a:r>
            <a:b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</a:br>
            <a:r>
              <a:rPr lang="es-CL" sz="1400" b="1" dirty="0">
                <a:solidFill>
                  <a:schemeClr val="bg1"/>
                </a:solidFill>
                <a:effectLst/>
                <a:latin typeface="Public Sans"/>
              </a:rPr>
              <a:t> PRESENTACIONES ORALES (FASE 3).</a:t>
            </a:r>
            <a:endParaRPr lang="es-CL" sz="1400" b="1" dirty="0">
              <a:solidFill>
                <a:schemeClr val="bg1"/>
              </a:solidFill>
              <a:effectLst/>
              <a:latin typeface="Public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B04514-7551-0E0D-0CB0-FAB786AD2540}"/>
              </a:ext>
            </a:extLst>
          </p:cNvPr>
          <p:cNvCxnSpPr>
            <a:cxnSpLocks/>
          </p:cNvCxnSpPr>
          <p:nvPr/>
        </p:nvCxnSpPr>
        <p:spPr>
          <a:xfrm>
            <a:off x="1143000" y="3013557"/>
            <a:ext cx="0" cy="303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66809F1-8F47-9F11-E394-6A4FE91B7BA1}"/>
              </a:ext>
            </a:extLst>
          </p:cNvPr>
          <p:cNvCxnSpPr>
            <a:cxnSpLocks/>
          </p:cNvCxnSpPr>
          <p:nvPr/>
        </p:nvCxnSpPr>
        <p:spPr>
          <a:xfrm>
            <a:off x="5237344" y="3049045"/>
            <a:ext cx="0" cy="303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FACDAEE-FDAD-8D55-0550-167D311AB6B9}"/>
              </a:ext>
            </a:extLst>
          </p:cNvPr>
          <p:cNvCxnSpPr>
            <a:cxnSpLocks/>
          </p:cNvCxnSpPr>
          <p:nvPr/>
        </p:nvCxnSpPr>
        <p:spPr>
          <a:xfrm>
            <a:off x="9067800" y="2973890"/>
            <a:ext cx="0" cy="303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7EFE3F0-951F-EB69-09C0-1828BC2B4BD3}"/>
              </a:ext>
            </a:extLst>
          </p:cNvPr>
          <p:cNvCxnSpPr>
            <a:cxnSpLocks/>
          </p:cNvCxnSpPr>
          <p:nvPr/>
        </p:nvCxnSpPr>
        <p:spPr>
          <a:xfrm flipV="1">
            <a:off x="3124200" y="4495800"/>
            <a:ext cx="0" cy="271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05A1CCC-A5B8-EEA6-4147-A80A7A50FA90}"/>
              </a:ext>
            </a:extLst>
          </p:cNvPr>
          <p:cNvCxnSpPr>
            <a:cxnSpLocks/>
          </p:cNvCxnSpPr>
          <p:nvPr/>
        </p:nvCxnSpPr>
        <p:spPr>
          <a:xfrm flipV="1">
            <a:off x="7069496" y="4495800"/>
            <a:ext cx="0" cy="296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12807F7-5515-1757-2072-EA8140351224}"/>
              </a:ext>
            </a:extLst>
          </p:cNvPr>
          <p:cNvCxnSpPr>
            <a:cxnSpLocks/>
          </p:cNvCxnSpPr>
          <p:nvPr/>
        </p:nvCxnSpPr>
        <p:spPr>
          <a:xfrm flipV="1">
            <a:off x="11125200" y="4464688"/>
            <a:ext cx="0" cy="302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8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23DEB900-E897-6E7C-1CF5-EB49C8D3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36349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62200" y="4572000"/>
            <a:ext cx="8036559" cy="636713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82880" marR="5080" indent="-170815" algn="ctr">
              <a:lnSpc>
                <a:spcPts val="2039"/>
              </a:lnSpc>
              <a:spcBef>
                <a:spcPts val="465"/>
              </a:spcBef>
            </a:pPr>
            <a:r>
              <a:rPr lang="es-ES" sz="2000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NO</a:t>
            </a:r>
            <a:r>
              <a:rPr lang="es-ES" sz="2000" spc="-8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spc="-5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OLVIDES</a:t>
            </a:r>
            <a:r>
              <a:rPr lang="es-ES" sz="2000" spc="-9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spc="-2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REVISAR</a:t>
            </a:r>
            <a:r>
              <a:rPr lang="es-ES" sz="2000" spc="-9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LAS</a:t>
            </a:r>
            <a:r>
              <a:rPr lang="es-ES" sz="2000" spc="-9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spc="-2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BASES</a:t>
            </a:r>
            <a:r>
              <a:rPr lang="es-ES" sz="2000" spc="-9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DE</a:t>
            </a:r>
            <a:r>
              <a:rPr lang="es-ES" sz="2000" spc="-9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spc="-2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POSTULACIÓN</a:t>
            </a:r>
            <a:r>
              <a:rPr lang="es-ES" sz="2000" spc="-1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EN </a:t>
            </a:r>
          </a:p>
          <a:p>
            <a:pPr marL="182880" marR="5080" indent="-170815" algn="ctr">
              <a:lnSpc>
                <a:spcPts val="2039"/>
              </a:lnSpc>
              <a:spcBef>
                <a:spcPts val="465"/>
              </a:spcBef>
            </a:pPr>
            <a:r>
              <a:rPr lang="es-ES" sz="2000" spc="-62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</a:rPr>
              <a:t> </a:t>
            </a:r>
            <a:r>
              <a:rPr lang="es-ES" sz="2000" spc="-5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WWW.EXPLORA.CL/LAGOS</a:t>
            </a:r>
            <a:endParaRPr sz="2000" dirty="0">
              <a:solidFill>
                <a:schemeClr val="bg1"/>
              </a:solidFill>
              <a:highlight>
                <a:srgbClr val="0CC39C"/>
              </a:highlight>
              <a:latin typeface="Public Sans" pitchFamily="2" charset="0"/>
              <a:cs typeface="Calibri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FEB2BF6-2F37-A2EA-8E10-3D2DCF1FC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777" y="762000"/>
            <a:ext cx="9780910" cy="19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23DEB900-E897-6E7C-1CF5-EB49C8D3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36349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0126" y="4114800"/>
            <a:ext cx="9433561" cy="928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80FF"/>
                </a:solidFill>
                <a:latin typeface="Public Sans" pitchFamily="2" charset="0"/>
                <a:cs typeface="Calibri Light"/>
              </a:rPr>
              <a:t>GUÍA DE</a:t>
            </a:r>
            <a:r>
              <a:rPr lang="es-ES" sz="5400" b="1" dirty="0">
                <a:solidFill>
                  <a:srgbClr val="0080FF"/>
                </a:solidFill>
                <a:latin typeface="Public Sans" pitchFamily="2" charset="0"/>
                <a:cs typeface="Calibri Light"/>
              </a:rPr>
              <a:t> </a:t>
            </a:r>
            <a:r>
              <a:rPr sz="5400" b="1" dirty="0">
                <a:solidFill>
                  <a:srgbClr val="0080FF"/>
                </a:solidFill>
                <a:latin typeface="Public Sans" pitchFamily="2" charset="0"/>
                <a:cs typeface="Calibri Light"/>
              </a:rPr>
              <a:t>POSTULACIÓN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4954" y="5892165"/>
            <a:ext cx="8036559" cy="5892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82880" marR="5080" indent="-170815">
              <a:lnSpc>
                <a:spcPts val="2039"/>
              </a:lnSpc>
              <a:spcBef>
                <a:spcPts val="46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guía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sólo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documento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apoyo,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debes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revisar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bases</a:t>
            </a:r>
            <a:r>
              <a:rPr sz="2000" b="1" dirty="0">
                <a:latin typeface="Calibri"/>
                <a:cs typeface="Calibri"/>
              </a:rPr>
              <a:t> oficiales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 </a:t>
            </a:r>
            <a:r>
              <a:rPr sz="2000" b="1" spc="-10" dirty="0">
                <a:latin typeface="Calibri"/>
                <a:cs typeface="Calibri"/>
              </a:rPr>
              <a:t>rigen </a:t>
            </a:r>
            <a:r>
              <a:rPr sz="2000" b="1" spc="-5" dirty="0">
                <a:latin typeface="Calibri"/>
                <a:cs typeface="Calibri"/>
              </a:rPr>
              <a:t>el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congreso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disponibles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www.explora.cl/lagos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FEB2BF6-2F37-A2EA-8E10-3D2DCF1FC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777" y="762000"/>
            <a:ext cx="9780910" cy="1919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08CF1EEF-5914-E349-1740-BEDB4009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8674" y="-1"/>
            <a:ext cx="5967919" cy="68207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727" y="2113144"/>
            <a:ext cx="5562601" cy="3593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El </a:t>
            </a:r>
            <a:r>
              <a:rPr sz="2100" b="1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“Congreso Regional de Investigación e </a:t>
            </a:r>
            <a:r>
              <a:rPr lang="es-CL" sz="2100" b="1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Innovación</a:t>
            </a:r>
            <a:r>
              <a:rPr sz="2100" b="1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 Escolar” </a:t>
            </a:r>
            <a:r>
              <a:rPr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desarrollado por el  Proyecto Asociativo Regional PAR Explora</a:t>
            </a:r>
            <a:r>
              <a:rPr lang="es-CL"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 </a:t>
            </a:r>
            <a:r>
              <a:rPr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Los Lagos es un </a:t>
            </a:r>
            <a:r>
              <a:rPr sz="2100" dirty="0" err="1">
                <a:solidFill>
                  <a:srgbClr val="0A0A0A"/>
                </a:solidFill>
                <a:latin typeface="Public Sans" pitchFamily="2" charset="0"/>
                <a:cs typeface="Calibri"/>
              </a:rPr>
              <a:t>espacio</a:t>
            </a:r>
            <a:r>
              <a:rPr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 de</a:t>
            </a:r>
            <a:r>
              <a:rPr lang="es-CL"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 </a:t>
            </a:r>
            <a:r>
              <a:rPr lang="es-ES"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socialización, donde estudiantes presentan los resultados de sus proyectos de investigación o innovación escolar.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s-ES" sz="2100" dirty="0">
              <a:solidFill>
                <a:srgbClr val="0A0A0A"/>
              </a:solidFill>
              <a:latin typeface="Public Sans" pitchFamily="2" charset="0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2100" dirty="0">
                <a:solidFill>
                  <a:srgbClr val="0A0A0A"/>
                </a:solidFill>
                <a:latin typeface="Public Sans" pitchFamily="2" charset="0"/>
                <a:cs typeface="Calibri"/>
              </a:rPr>
              <a:t>Además, el Congreso Regional es la instancia para la selección de los equipos que representarán a las comunidades educativas en el Nacional Explora de Investigación e Innovación Escolar.</a:t>
            </a:r>
            <a:endParaRPr sz="2100" dirty="0">
              <a:solidFill>
                <a:srgbClr val="0A0A0A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690782"/>
            <a:ext cx="50190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" b="1" dirty="0">
                <a:solidFill>
                  <a:srgbClr val="0080FF"/>
                </a:solidFill>
                <a:latin typeface="Public Sans" pitchFamily="2" charset="0"/>
                <a:cs typeface="Calibri"/>
              </a:rPr>
              <a:t>DESCRIPCIÓN GENERAL DE LA  INICIATIVA</a:t>
            </a:r>
            <a:endParaRPr dirty="0">
              <a:solidFill>
                <a:srgbClr val="0080FF"/>
              </a:solidFill>
              <a:latin typeface="Public Sans" pitchFamily="2" charset="0"/>
              <a:cs typeface="Calibri"/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8DF7B70B-381F-BC3C-9B59-5C5591FDF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00" y="228600"/>
            <a:ext cx="5815519" cy="2923766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035F5077-B9D4-AD28-BAE9-9C84F0B59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3172" y="3429000"/>
            <a:ext cx="5330773" cy="2923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C65FABE8-2CAC-4E65-BBED-57F0E2F98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51165" y="3021084"/>
            <a:ext cx="2314575" cy="38481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0A2678C-6ECC-A83B-46FA-D96B97DB1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0" y="-19455"/>
            <a:ext cx="6746253" cy="6700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3282" y="1047345"/>
            <a:ext cx="243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C6A0"/>
                </a:solidFill>
                <a:latin typeface="Public Sans" pitchFamily="2" charset="0"/>
                <a:cs typeface="Calibri"/>
              </a:rPr>
              <a:t>OBJETIVO</a:t>
            </a:r>
            <a:endParaRPr sz="3600" dirty="0">
              <a:solidFill>
                <a:srgbClr val="00C6A0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0782" y="1885545"/>
            <a:ext cx="43434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290320" algn="l"/>
                <a:tab pos="3573779" algn="l"/>
              </a:tabLst>
            </a:pPr>
            <a:r>
              <a:rPr lang="es-ES" sz="2800" dirty="0">
                <a:latin typeface="Public Sans" pitchFamily="2" charset="0"/>
                <a:cs typeface="Calibri"/>
              </a:rPr>
              <a:t>Socializar los resultados de  los proyectos de investigación e innovación escolar a través de la exposición en un espacio estimulante donde las y los estudiantes puedan compartir sus experiencias.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3C93567-ABB5-553C-541E-CC68FB989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932316" y="2009774"/>
            <a:ext cx="7077075" cy="28384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9F67B7C-B178-818F-83FD-563C4D784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1950539" y="2124073"/>
            <a:ext cx="713422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D78A708A-E745-3E3D-EFE7-DE6383B41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735" y="4724876"/>
            <a:ext cx="8991600" cy="197239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B72B932-DE99-9DB9-77AE-63414B91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735" y="2635049"/>
            <a:ext cx="8991600" cy="197239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AEBB99FE-1F81-21CC-A76E-A27FE7F5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735" y="545223"/>
            <a:ext cx="8991600" cy="1972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01512"/>
            <a:ext cx="40899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80FF"/>
                </a:solidFill>
                <a:latin typeface="Public Sans" pitchFamily="2" charset="0"/>
                <a:cs typeface="Calibri"/>
              </a:rPr>
              <a:t>PUEDEN POSTULAR</a:t>
            </a:r>
            <a:r>
              <a:rPr lang="es-ES" b="1" dirty="0">
                <a:solidFill>
                  <a:srgbClr val="0080FF"/>
                </a:solidFill>
                <a:latin typeface="Public Sans" pitchFamily="2" charset="0"/>
                <a:cs typeface="Calibri"/>
              </a:rPr>
              <a:t>:</a:t>
            </a:r>
            <a:endParaRPr dirty="0">
              <a:solidFill>
                <a:srgbClr val="0080FF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5094" y="988935"/>
            <a:ext cx="8177530" cy="10268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90"/>
              </a:spcBef>
            </a:pP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Equipos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conformados</a:t>
            </a:r>
            <a:r>
              <a:rPr sz="2300" spc="4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por</a:t>
            </a:r>
            <a:r>
              <a:rPr sz="2300" spc="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un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mínimo</a:t>
            </a:r>
            <a:r>
              <a:rPr sz="2300" b="1" spc="-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</a:t>
            </a:r>
            <a:r>
              <a:rPr sz="2300" b="1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estudiantes </a:t>
            </a:r>
            <a:r>
              <a:rPr sz="2300" b="1" spc="-64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y</a:t>
            </a:r>
            <a:r>
              <a:rPr sz="2300" b="1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un </a:t>
            </a:r>
            <a:r>
              <a:rPr sz="2300" b="1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docente</a:t>
            </a:r>
            <a:r>
              <a:rPr sz="2300" b="1" spc="-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guía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que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hayan</a:t>
            </a:r>
            <a:r>
              <a:rPr sz="2300" spc="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realizado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proyectos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 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investigación</a:t>
            </a:r>
            <a:r>
              <a:rPr sz="2300" spc="3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o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innovación</a:t>
            </a:r>
            <a:r>
              <a:rPr sz="2300" spc="8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escolar</a:t>
            </a:r>
            <a:r>
              <a:rPr sz="2300" spc="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durante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el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202</a:t>
            </a:r>
            <a:r>
              <a:rPr lang="es-CL"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2</a:t>
            </a: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.</a:t>
            </a:r>
            <a:endParaRPr sz="2300" dirty="0">
              <a:latin typeface="Public Sans" pitchFamily="2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0832" y="3037112"/>
            <a:ext cx="7806055" cy="116826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algn="ctr">
              <a:lnSpc>
                <a:spcPts val="2860"/>
              </a:lnSpc>
              <a:spcBef>
                <a:spcPts val="409"/>
              </a:spcBef>
            </a:pPr>
            <a:r>
              <a:rPr sz="26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Equipos</a:t>
            </a:r>
            <a:r>
              <a:rPr sz="2600" spc="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en los</a:t>
            </a:r>
            <a:r>
              <a:rPr sz="26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que</a:t>
            </a:r>
            <a:r>
              <a:rPr sz="26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sus </a:t>
            </a:r>
            <a:r>
              <a:rPr sz="26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estudiantes</a:t>
            </a:r>
            <a:r>
              <a:rPr sz="2600" spc="-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se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encuentren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entre</a:t>
            </a:r>
            <a:r>
              <a:rPr sz="2600" spc="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5° </a:t>
            </a:r>
            <a:r>
              <a:rPr sz="2600" b="1" spc="-57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año</a:t>
            </a:r>
            <a:r>
              <a:rPr sz="2600" b="1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básico</a:t>
            </a:r>
            <a:r>
              <a:rPr sz="2600" b="1" spc="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y </a:t>
            </a:r>
            <a:r>
              <a:rPr sz="2600" b="1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4°</a:t>
            </a:r>
            <a:r>
              <a:rPr sz="26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año</a:t>
            </a:r>
            <a:r>
              <a:rPr sz="2600" b="1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medio</a:t>
            </a:r>
            <a:r>
              <a:rPr sz="26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,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 cualquier 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tipo </a:t>
            </a:r>
            <a:r>
              <a:rPr sz="26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 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establecimiento</a:t>
            </a:r>
            <a:r>
              <a:rPr sz="2600" spc="-4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educacional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</a:t>
            </a:r>
            <a:r>
              <a:rPr sz="2600" spc="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la</a:t>
            </a:r>
            <a:r>
              <a:rPr sz="26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región</a:t>
            </a:r>
            <a:r>
              <a:rPr sz="20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.</a:t>
            </a:r>
            <a:endParaRPr sz="2000" dirty="0">
              <a:latin typeface="Public Sans" pitchFamily="2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7169" y="5325166"/>
            <a:ext cx="7993380" cy="771813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985519" marR="5080" indent="-973455">
              <a:lnSpc>
                <a:spcPts val="2860"/>
              </a:lnSpc>
              <a:spcBef>
                <a:spcPts val="414"/>
              </a:spcBef>
            </a:pP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Los</a:t>
            </a:r>
            <a:r>
              <a:rPr sz="2300" spc="-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equipos</a:t>
            </a:r>
            <a:r>
              <a:rPr sz="2300" spc="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 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investigación</a:t>
            </a:r>
            <a:r>
              <a:rPr sz="2300" spc="-4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innovación</a:t>
            </a:r>
            <a:r>
              <a:rPr sz="2300" spc="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que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cumplan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con </a:t>
            </a:r>
            <a:r>
              <a:rPr sz="2300" spc="-57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lo</a:t>
            </a:r>
            <a:r>
              <a:rPr sz="2300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expresado</a:t>
            </a:r>
            <a:r>
              <a:rPr sz="2300" spc="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en 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las</a:t>
            </a:r>
            <a:r>
              <a:rPr sz="2300" spc="-10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bases</a:t>
            </a:r>
            <a:r>
              <a:rPr sz="2300" b="1" spc="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del</a:t>
            </a:r>
            <a:r>
              <a:rPr sz="2300" b="1" spc="-1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spc="-10" dirty="0" err="1">
                <a:solidFill>
                  <a:srgbClr val="FFFFFF"/>
                </a:solidFill>
                <a:latin typeface="Public Sans" pitchFamily="2" charset="0"/>
                <a:cs typeface="Calibri"/>
              </a:rPr>
              <a:t>concurso</a:t>
            </a:r>
            <a:r>
              <a:rPr sz="2300" b="1" spc="2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202</a:t>
            </a:r>
            <a:r>
              <a:rPr lang="es-CL" sz="2300" b="1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2</a:t>
            </a:r>
            <a:r>
              <a:rPr sz="2300" spc="-5" dirty="0">
                <a:solidFill>
                  <a:srgbClr val="FFFFFF"/>
                </a:solidFill>
                <a:latin typeface="Public Sans" pitchFamily="2" charset="0"/>
                <a:cs typeface="Calibri"/>
              </a:rPr>
              <a:t>.</a:t>
            </a:r>
            <a:endParaRPr sz="2300" dirty="0">
              <a:latin typeface="Public Sans" pitchFamily="2" charset="0"/>
              <a:cs typeface="Calibri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23A9312-D38F-4D57-F6BF-F2C1A49A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956437" y="1093076"/>
            <a:ext cx="1038225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E1C669DD-9D80-B796-3800-90D4C1CE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1230" y="4306886"/>
            <a:ext cx="6486525" cy="178117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599BB6B-00DC-815E-1B44-6F0EF310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1231" y="2292062"/>
            <a:ext cx="6486525" cy="17811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0EDABE17-9504-F4A1-97DB-BCBE20299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1232" y="277238"/>
            <a:ext cx="6486525" cy="17811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37287" y="635158"/>
            <a:ext cx="5422900" cy="518731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Contar con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al menos </a:t>
            </a:r>
            <a:r>
              <a:rPr b="1"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un/a </a:t>
            </a:r>
            <a:r>
              <a:rPr b="1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docente guía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participante </a:t>
            </a:r>
            <a:r>
              <a:rPr spc="-44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todo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el 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proceso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del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desarrollo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del </a:t>
            </a:r>
            <a:r>
              <a:rPr spc="-15" dirty="0" err="1">
                <a:solidFill>
                  <a:schemeClr val="bg1"/>
                </a:solidFill>
                <a:latin typeface="Public Sans" pitchFamily="2" charset="0"/>
                <a:cs typeface="Calibri"/>
              </a:rPr>
              <a:t>proyecto</a:t>
            </a:r>
            <a:r>
              <a:rPr lang="es-CL" spc="-1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,</a:t>
            </a:r>
            <a:r>
              <a:rPr spc="-1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y</a:t>
            </a:r>
            <a:r>
              <a:rPr spc="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contar con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un mínimo de </a:t>
            </a:r>
            <a:r>
              <a:rPr b="1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dos </a:t>
            </a:r>
            <a:r>
              <a:rPr b="1" spc="-10" dirty="0" err="1">
                <a:solidFill>
                  <a:schemeClr val="bg1"/>
                </a:solidFill>
                <a:latin typeface="Public Sans" pitchFamily="2" charset="0"/>
                <a:cs typeface="Calibri"/>
              </a:rPr>
              <a:t>integrantes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(sin límite </a:t>
            </a:r>
            <a:r>
              <a:rPr spc="-44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máximo) </a:t>
            </a:r>
            <a:r>
              <a:rPr spc="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lang="es-CL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estudiantes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.</a:t>
            </a:r>
            <a:endParaRPr lang="es-ES" spc="-5"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endParaRPr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es-ES"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algn="ctr">
              <a:lnSpc>
                <a:spcPct val="100000"/>
              </a:lnSpc>
            </a:pPr>
            <a:endParaRPr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marL="12700" marR="130810" algn="ctr">
              <a:lnSpc>
                <a:spcPts val="2200"/>
              </a:lnSpc>
              <a:spcBef>
                <a:spcPts val="1590"/>
              </a:spcBef>
            </a:pP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Los </a:t>
            </a:r>
            <a:r>
              <a:rPr spc="-1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proyectos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deben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haberse desarrollado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en un </a:t>
            </a:r>
            <a:r>
              <a:rPr spc="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período</a:t>
            </a:r>
            <a:r>
              <a:rPr spc="-3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mínimo</a:t>
            </a:r>
            <a:r>
              <a:rPr spc="-3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 </a:t>
            </a:r>
            <a:r>
              <a:rPr b="1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3</a:t>
            </a:r>
            <a:r>
              <a:rPr b="1"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b="1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meses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,</a:t>
            </a:r>
            <a:r>
              <a:rPr spc="2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habiendo</a:t>
            </a:r>
            <a:r>
              <a:rPr spc="-5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b="1" u="sng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concluido</a:t>
            </a:r>
            <a:r>
              <a:rPr spc="-3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el </a:t>
            </a:r>
            <a:r>
              <a:rPr spc="-44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presente</a:t>
            </a:r>
            <a:r>
              <a:rPr spc="-5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lang="es-CL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año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.</a:t>
            </a:r>
            <a:endParaRPr lang="es-ES" spc="-5"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marL="12700" marR="130810" algn="ctr">
              <a:lnSpc>
                <a:spcPts val="2200"/>
              </a:lnSpc>
              <a:spcBef>
                <a:spcPts val="1590"/>
              </a:spcBef>
            </a:pPr>
            <a:endParaRPr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es-ES"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  <a:p>
            <a:pPr marL="12700" marR="34925" algn="ctr">
              <a:lnSpc>
                <a:spcPct val="91700"/>
              </a:lnSpc>
              <a:spcBef>
                <a:spcPts val="1515"/>
              </a:spcBef>
            </a:pPr>
            <a:br>
              <a:rPr lang="es-CL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</a:b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Los</a:t>
            </a:r>
            <a:r>
              <a:rPr spc="-1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proyectos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no</a:t>
            </a:r>
            <a:r>
              <a:rPr spc="-3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podrán</a:t>
            </a:r>
            <a:r>
              <a:rPr spc="-2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corresponder</a:t>
            </a:r>
            <a:r>
              <a:rPr spc="-5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a</a:t>
            </a:r>
            <a:r>
              <a:rPr spc="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trabajos</a:t>
            </a:r>
            <a:r>
              <a:rPr spc="-3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 </a:t>
            </a:r>
            <a:r>
              <a:rPr spc="-434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b="1"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demostración </a:t>
            </a:r>
            <a:r>
              <a:rPr b="1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 principios o </a:t>
            </a:r>
            <a:r>
              <a:rPr b="1"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teorías científicas </a:t>
            </a:r>
            <a:r>
              <a:rPr b="1" spc="-2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ya </a:t>
            </a:r>
            <a:r>
              <a:rPr b="1" spc="-2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b="1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conocidas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, 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investigaciones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propias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de los/las </a:t>
            </a:r>
            <a:r>
              <a:rPr spc="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asesores/as</a:t>
            </a:r>
            <a:r>
              <a:rPr spc="-4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científicos/as</a:t>
            </a:r>
            <a:r>
              <a:rPr spc="-2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dirty="0">
                <a:solidFill>
                  <a:schemeClr val="bg1"/>
                </a:solidFill>
                <a:latin typeface="Public Sans" pitchFamily="2" charset="0"/>
                <a:cs typeface="Calibri"/>
              </a:rPr>
              <a:t>u</a:t>
            </a:r>
            <a:r>
              <a:rPr spc="-1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1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otras</a:t>
            </a:r>
            <a:r>
              <a:rPr spc="-40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 </a:t>
            </a:r>
            <a:r>
              <a:rPr spc="-5" dirty="0">
                <a:solidFill>
                  <a:schemeClr val="bg1"/>
                </a:solidFill>
                <a:latin typeface="Public Sans" pitchFamily="2" charset="0"/>
                <a:cs typeface="Calibri"/>
              </a:rPr>
              <a:t>organizaciones.</a:t>
            </a:r>
            <a:endParaRPr dirty="0">
              <a:solidFill>
                <a:schemeClr val="bg1"/>
              </a:solidFill>
              <a:latin typeface="Public Sans" pitchFamily="2" charset="0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8396" y="2468607"/>
            <a:ext cx="5031630" cy="142808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95580" marR="5080" indent="-182880" algn="ctr">
              <a:lnSpc>
                <a:spcPts val="3440"/>
              </a:lnSpc>
              <a:spcBef>
                <a:spcPts val="545"/>
              </a:spcBef>
            </a:pPr>
            <a:r>
              <a:rPr sz="5400" b="1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R</a:t>
            </a:r>
            <a:r>
              <a:rPr sz="5400" b="1" spc="-6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E</a:t>
            </a:r>
            <a:r>
              <a:rPr sz="54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QUIS</a:t>
            </a:r>
            <a:r>
              <a:rPr sz="5400" b="1" spc="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I</a:t>
            </a:r>
            <a:r>
              <a:rPr sz="5400" b="1" spc="-8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T</a:t>
            </a:r>
            <a:r>
              <a:rPr sz="54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OS</a:t>
            </a:r>
            <a:br>
              <a:rPr lang="es-ES" sz="54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</a:br>
            <a:br>
              <a:rPr lang="es-ES" sz="54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</a:br>
            <a:r>
              <a:rPr sz="54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MÍNIMOS</a:t>
            </a:r>
            <a:endParaRPr sz="5400" dirty="0">
              <a:solidFill>
                <a:schemeClr val="bg1"/>
              </a:solidFill>
              <a:highlight>
                <a:srgbClr val="0CC39C"/>
              </a:highlight>
              <a:latin typeface="Public Sans" pitchFamily="2" charset="0"/>
              <a:cs typeface="Calibri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BE95CC95-0FEA-9CD1-04E8-B56576AAD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482" y="4038072"/>
            <a:ext cx="4936544" cy="231880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FAA74F9-0015-902F-30B6-A5E7C9296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46086" y="-996646"/>
            <a:ext cx="6400800" cy="32180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BEEC4597-8063-E771-553D-49CAA7B1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7845" y="556007"/>
            <a:ext cx="31921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CATEGORÍAS</a:t>
            </a:r>
            <a:endParaRPr sz="3200" dirty="0">
              <a:solidFill>
                <a:schemeClr val="bg1"/>
              </a:solidFill>
              <a:highlight>
                <a:srgbClr val="0CC39C"/>
              </a:highlight>
              <a:latin typeface="Public Sans" pitchFamily="2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6924" y="1240916"/>
            <a:ext cx="10045700" cy="0"/>
          </a:xfrm>
          <a:custGeom>
            <a:avLst/>
            <a:gdLst/>
            <a:ahLst/>
            <a:cxnLst/>
            <a:rect l="l" t="t" r="r" b="b"/>
            <a:pathLst>
              <a:path w="10045700">
                <a:moveTo>
                  <a:pt x="0" y="0"/>
                </a:moveTo>
                <a:lnTo>
                  <a:pt x="100451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DD5D73E-948E-5B50-C837-78E976285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62974"/>
            <a:ext cx="1659164" cy="11811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34701"/>
              </p:ext>
            </p:extLst>
          </p:nvPr>
        </p:nvGraphicFramePr>
        <p:xfrm>
          <a:off x="941386" y="1600200"/>
          <a:ext cx="10045065" cy="4473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Categoría</a:t>
                      </a:r>
                      <a:r>
                        <a:rPr sz="1800" b="1" spc="-2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1:</a:t>
                      </a:r>
                      <a:r>
                        <a:rPr sz="1800" b="1" spc="-4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Investigación</a:t>
                      </a:r>
                      <a:endParaRPr sz="1800" dirty="0">
                        <a:solidFill>
                          <a:srgbClr val="0080FF"/>
                        </a:solidFill>
                        <a:latin typeface="Public Sans" pitchFamily="2" charset="0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1900"/>
                        </a:lnSpc>
                      </a:pPr>
                      <a:endParaRPr lang="es-ES" sz="1800" b="0" spc="-10" dirty="0">
                        <a:solidFill>
                          <a:srgbClr val="0080FF"/>
                        </a:solidFill>
                        <a:latin typeface="Public Sans" pitchFamily="2" charset="0"/>
                        <a:cs typeface="Calibri"/>
                      </a:endParaRPr>
                    </a:p>
                    <a:p>
                      <a:pPr marL="46355" algn="ctr">
                        <a:lnSpc>
                          <a:spcPts val="1900"/>
                        </a:lnSpc>
                      </a:pPr>
                      <a:endParaRPr lang="es-CL" sz="1800" b="0" spc="-10" dirty="0">
                        <a:solidFill>
                          <a:srgbClr val="0080FF"/>
                        </a:solidFill>
                        <a:latin typeface="Public Sans" pitchFamily="2" charset="0"/>
                        <a:cs typeface="Calibri"/>
                      </a:endParaRPr>
                    </a:p>
                    <a:p>
                      <a:pPr marL="46355" algn="just">
                        <a:lnSpc>
                          <a:spcPts val="1900"/>
                        </a:lnSpc>
                      </a:pP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Las</a:t>
                      </a:r>
                      <a:r>
                        <a:rPr sz="1800" b="0" spc="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lang="es-CL" sz="1800" b="0" spc="-10" noProof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investigaciones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deben</a:t>
                      </a:r>
                      <a:r>
                        <a:rPr sz="1800" b="0" spc="1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haberse</a:t>
                      </a:r>
                      <a:r>
                        <a:rPr sz="1800" b="0" spc="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desarrollado</a:t>
                      </a:r>
                      <a:r>
                        <a:rPr sz="1800" b="0" spc="-4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a</a:t>
                      </a:r>
                      <a:r>
                        <a:rPr sz="1800" b="0" spc="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partir</a:t>
                      </a:r>
                      <a:r>
                        <a:rPr sz="1800" b="0" spc="-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</a:t>
                      </a:r>
                      <a:r>
                        <a:rPr sz="1800" b="0" spc="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una</a:t>
                      </a:r>
                      <a:r>
                        <a:rPr lang="es-ES"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pregunta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definida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por las/los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estudiantes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que,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a </a:t>
                      </a:r>
                      <a:r>
                        <a:rPr sz="1800" b="0" spc="-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través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 </a:t>
                      </a:r>
                      <a:r>
                        <a:rPr sz="1800" b="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una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metodología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investigación,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se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buscó </a:t>
                      </a:r>
                      <a:r>
                        <a:rPr sz="1800" b="0" spc="-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responder.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Las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investigaciones</a:t>
                      </a:r>
                      <a:r>
                        <a:rPr sz="1800" b="0" spc="-1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deberán</a:t>
                      </a:r>
                      <a:r>
                        <a:rPr sz="1800" b="0" spc="-1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ser</a:t>
                      </a:r>
                      <a:r>
                        <a:rPr sz="1800" b="0" spc="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enmarcadas</a:t>
                      </a:r>
                      <a:r>
                        <a:rPr sz="1800" b="0" spc="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en</a:t>
                      </a:r>
                      <a:r>
                        <a:rPr sz="1800" b="0" spc="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las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siguientes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disciplinas: (1)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Ciencias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Naturales </a:t>
                      </a:r>
                      <a:r>
                        <a:rPr sz="1800" b="0" spc="-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y/o exactas,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(2)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Ciencias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Sociales</a:t>
                      </a:r>
                      <a:r>
                        <a:rPr sz="1800" b="0" spc="-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o</a:t>
                      </a:r>
                      <a:r>
                        <a:rPr sz="1800" b="0" spc="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(3)</a:t>
                      </a:r>
                      <a:r>
                        <a:rPr sz="1800" b="0" spc="-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Artes</a:t>
                      </a:r>
                      <a:r>
                        <a:rPr sz="1800" b="0" spc="-1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y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lang="es-CL" sz="1800" b="0" noProof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Humanidades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.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Categoría</a:t>
                      </a:r>
                      <a:r>
                        <a:rPr sz="2000" b="1" spc="-3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2:</a:t>
                      </a:r>
                      <a:r>
                        <a:rPr sz="2000" b="1" spc="-3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Innovación</a:t>
                      </a:r>
                      <a:endParaRPr sz="2000" dirty="0">
                        <a:solidFill>
                          <a:srgbClr val="0080FF"/>
                        </a:solidFill>
                        <a:latin typeface="Public Sans" pitchFamily="2" charset="0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 dirty="0">
                        <a:solidFill>
                          <a:srgbClr val="0080FF"/>
                        </a:solidFill>
                        <a:latin typeface="Public Sans" pitchFamily="2" charset="0"/>
                        <a:cs typeface="Times New Roman"/>
                      </a:endParaRPr>
                    </a:p>
                    <a:p>
                      <a:pPr marL="398145" marR="341630" algn="just">
                        <a:lnSpc>
                          <a:spcPct val="115100"/>
                        </a:lnSpc>
                      </a:pP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Los</a:t>
                      </a:r>
                      <a:r>
                        <a:rPr sz="1800" b="0" spc="1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proyectos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de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innovación</a:t>
                      </a:r>
                      <a:r>
                        <a:rPr sz="1800" b="0" spc="-3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deberán</a:t>
                      </a:r>
                      <a:r>
                        <a:rPr sz="1800" b="0" spc="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lang="en-US" sz="1800" b="0" spc="-5" noProof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haberse</a:t>
                      </a:r>
                      <a:r>
                        <a:rPr lang="es-ES" sz="1800" b="0" spc="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desarrollado</a:t>
                      </a:r>
                      <a:r>
                        <a:rPr sz="1800" b="0" spc="-1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a </a:t>
                      </a:r>
                      <a:r>
                        <a:rPr sz="1800" b="0" spc="-434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partir de un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problema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o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necesidad 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detectada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por las/</a:t>
                      </a:r>
                      <a:r>
                        <a:rPr sz="1800" b="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los</a:t>
                      </a:r>
                      <a:r>
                        <a:rPr lang="es-CL"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estudiantes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que,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a partir de soluciones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innovadoras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de base</a:t>
                      </a:r>
                      <a:r>
                        <a:rPr lang="es-CL"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 err="1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científico</a:t>
                      </a:r>
                      <a:r>
                        <a:rPr sz="1800" b="0" spc="-4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-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tecnológica,</a:t>
                      </a:r>
                      <a:r>
                        <a:rPr sz="1800" b="0" spc="-3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se</a:t>
                      </a:r>
                      <a:r>
                        <a:rPr sz="1800" b="0" spc="2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buscó</a:t>
                      </a:r>
                      <a:r>
                        <a:rPr sz="1800" b="0" spc="-1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 </a:t>
                      </a:r>
                      <a:r>
                        <a:rPr sz="1800" b="0" spc="-3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resolver</a:t>
                      </a:r>
                      <a:r>
                        <a:rPr sz="1800" b="1" spc="-30" dirty="0">
                          <a:solidFill>
                            <a:srgbClr val="0080FF"/>
                          </a:solidFill>
                          <a:latin typeface="Public Sans" pitchFamily="2" charset="0"/>
                          <a:cs typeface="Calibri"/>
                        </a:rPr>
                        <a:t>.</a:t>
                      </a:r>
                      <a:endParaRPr sz="1800" dirty="0">
                        <a:solidFill>
                          <a:srgbClr val="0080FF"/>
                        </a:solidFill>
                        <a:latin typeface="Public Sans" pitchFamily="2" charset="0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H="1">
            <a:off x="3745738" y="363277"/>
            <a:ext cx="155151" cy="7162800"/>
          </a:xfrm>
          <a:custGeom>
            <a:avLst/>
            <a:gdLst/>
            <a:ahLst/>
            <a:cxnLst/>
            <a:rect l="l" t="t" r="r" b="b"/>
            <a:pathLst>
              <a:path h="3711575">
                <a:moveTo>
                  <a:pt x="0" y="0"/>
                </a:moveTo>
                <a:lnTo>
                  <a:pt x="0" y="3711575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r>
              <a:rPr lang="es-CL" dirty="0"/>
              <a:t>                                                              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69581" y="629920"/>
            <a:ext cx="2883217" cy="91544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20320">
              <a:lnSpc>
                <a:spcPts val="3440"/>
              </a:lnSpc>
              <a:spcBef>
                <a:spcPts val="545"/>
              </a:spcBef>
            </a:pPr>
            <a:r>
              <a:rPr sz="2800" b="1" spc="-1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DOCUMENTOS </a:t>
            </a:r>
            <a:r>
              <a:rPr sz="2800" b="1" spc="-7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OBLIG</a:t>
            </a:r>
            <a:r>
              <a:rPr sz="2800" b="1" spc="-254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A</a:t>
            </a:r>
            <a:r>
              <a:rPr sz="2800" b="1" spc="-9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T</a:t>
            </a:r>
            <a:r>
              <a:rPr sz="28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ORIOS</a:t>
            </a:r>
            <a:endParaRPr sz="2800" dirty="0">
              <a:solidFill>
                <a:schemeClr val="bg1"/>
              </a:solidFill>
              <a:highlight>
                <a:srgbClr val="0CC39C"/>
              </a:highlight>
              <a:latin typeface="Public Sans" pitchFamily="2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0284" y="284797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0284" y="298885"/>
            <a:ext cx="7772400" cy="8039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ts val="1980"/>
              </a:lnSpc>
              <a:spcBef>
                <a:spcPts val="315"/>
              </a:spcBef>
              <a:tabLst>
                <a:tab pos="812165" algn="l"/>
              </a:tabLst>
            </a:pPr>
            <a:r>
              <a:rPr lang="es-CL" sz="1800" dirty="0">
                <a:solidFill>
                  <a:srgbClr val="000000"/>
                </a:solidFill>
                <a:latin typeface="Calibri"/>
                <a:cs typeface="Calibri"/>
              </a:rPr>
              <a:t>a)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Formulario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0000"/>
                </a:solidFill>
                <a:latin typeface="Calibri"/>
                <a:cs typeface="Calibri"/>
              </a:rPr>
              <a:t>ú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nico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de postulación: todos los equipos deberán presentar el  formulario de postulación e informe escrito de la categoría y nivel que corresponda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.  (</a:t>
            </a:r>
            <a:r>
              <a:rPr lang="es-ES" sz="1800" b="1" dirty="0">
                <a:solidFill>
                  <a:srgbClr val="000000"/>
                </a:solidFill>
                <a:latin typeface="Calibri"/>
                <a:cs typeface="Calibri"/>
              </a:rPr>
              <a:t>Anexo N°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4150" y="1078230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4150" y="1888489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4150" y="2701289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4150" y="3511550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4150" y="4321809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4150" y="5132070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4150" y="6000865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50284" y="1078230"/>
            <a:ext cx="7906384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70"/>
              </a:lnSpc>
              <a:spcBef>
                <a:spcPts val="100"/>
              </a:spcBef>
              <a:tabLst>
                <a:tab pos="812165" algn="l"/>
                <a:tab pos="812800" algn="l"/>
              </a:tabLst>
            </a:pPr>
            <a:r>
              <a:rPr lang="es-ES" sz="1800" dirty="0">
                <a:latin typeface="Calibri"/>
                <a:cs typeface="Calibri"/>
              </a:rPr>
              <a:t>b) </a:t>
            </a:r>
            <a:r>
              <a:rPr sz="1800" dirty="0" err="1">
                <a:latin typeface="Calibri"/>
                <a:cs typeface="Calibri"/>
              </a:rPr>
              <a:t>Respaldo</a:t>
            </a:r>
            <a:r>
              <a:rPr sz="1800" dirty="0">
                <a:latin typeface="Calibri"/>
                <a:cs typeface="Calibri"/>
              </a:rPr>
              <a:t> institucional al proyecto de investigación o innovación escolar,</a:t>
            </a:r>
          </a:p>
          <a:p>
            <a:pPr marL="12700" algn="just">
              <a:lnSpc>
                <a:spcPts val="2070"/>
              </a:lnSpc>
            </a:pPr>
            <a:r>
              <a:rPr sz="1800" dirty="0">
                <a:latin typeface="Calibri"/>
                <a:cs typeface="Calibri"/>
              </a:rPr>
              <a:t>firmado por el/la director/a del establecimiento </a:t>
            </a:r>
            <a:r>
              <a:rPr sz="1800" dirty="0" err="1">
                <a:latin typeface="Calibri"/>
                <a:cs typeface="Calibri"/>
              </a:rPr>
              <a:t>educacional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lang="es-ES" b="1" dirty="0">
                <a:latin typeface="Calibri"/>
                <a:cs typeface="Calibri"/>
              </a:rPr>
              <a:t>Anexo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lang="es-ES" sz="1800" b="1" dirty="0">
                <a:latin typeface="Calibri"/>
                <a:cs typeface="Calibri"/>
              </a:rPr>
              <a:t>N° </a:t>
            </a:r>
            <a:r>
              <a:rPr sz="1800" b="1" dirty="0">
                <a:latin typeface="Calibri"/>
                <a:cs typeface="Calibri"/>
              </a:rPr>
              <a:t>2-A).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449580">
              <a:lnSpc>
                <a:spcPts val="1980"/>
              </a:lnSpc>
              <a:spcBef>
                <a:spcPts val="5"/>
              </a:spcBef>
              <a:buFont typeface="Calibri"/>
              <a:buAutoNum type="alphaLcParenR" startAt="3"/>
              <a:tabLst>
                <a:tab pos="812165" algn="l"/>
                <a:tab pos="812800" algn="l"/>
              </a:tabLst>
            </a:pPr>
            <a:r>
              <a:rPr lang="es-ES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Respaldo</a:t>
            </a:r>
            <a:r>
              <a:rPr sz="1800" dirty="0">
                <a:latin typeface="Calibri"/>
                <a:cs typeface="Calibri"/>
              </a:rPr>
              <a:t> institucional al proyecto de investigación o innovación escolar,  firmado por el/la representante legal para otras entidades que no sean  establecimiento </a:t>
            </a:r>
            <a:r>
              <a:rPr sz="1800" dirty="0" err="1">
                <a:latin typeface="Calibri"/>
                <a:cs typeface="Calibri"/>
              </a:rPr>
              <a:t>educacional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lang="es-ES" b="1" dirty="0">
                <a:latin typeface="Calibri"/>
                <a:cs typeface="Calibri"/>
              </a:rPr>
              <a:t>Anexo N° </a:t>
            </a:r>
            <a:r>
              <a:rPr sz="1800" b="1" dirty="0">
                <a:latin typeface="Calibri"/>
                <a:cs typeface="Calibri"/>
              </a:rPr>
              <a:t>2-B).</a:t>
            </a:r>
          </a:p>
          <a:p>
            <a:pPr marL="12700" marR="5080">
              <a:lnSpc>
                <a:spcPts val="1980"/>
              </a:lnSpc>
              <a:spcBef>
                <a:spcPts val="445"/>
              </a:spcBef>
              <a:buFont typeface="Calibri"/>
              <a:buAutoNum type="alphaLcParenR" startAt="3"/>
              <a:tabLst>
                <a:tab pos="812165" algn="l"/>
                <a:tab pos="812800" algn="l"/>
              </a:tabLst>
            </a:pPr>
            <a:r>
              <a:rPr lang="es-ES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Respaldo</a:t>
            </a:r>
            <a:r>
              <a:rPr sz="1800" dirty="0">
                <a:latin typeface="Calibri"/>
                <a:cs typeface="Calibri"/>
              </a:rPr>
              <a:t> para proyecto de investigación o innovación escolar en "modalidad  aprendizaje en casa" que se indica, firmado por el apoderado de cada </a:t>
            </a:r>
            <a:r>
              <a:rPr sz="1800" dirty="0" err="1">
                <a:latin typeface="Calibri"/>
                <a:cs typeface="Calibri"/>
              </a:rPr>
              <a:t>integrante</a:t>
            </a:r>
            <a:r>
              <a:rPr sz="18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(A</a:t>
            </a:r>
            <a:r>
              <a:rPr lang="es-ES" b="1" dirty="0">
                <a:latin typeface="Calibri"/>
                <a:cs typeface="Calibri"/>
              </a:rPr>
              <a:t>nexo </a:t>
            </a:r>
            <a:r>
              <a:rPr lang="es-ES" sz="1800" b="1" dirty="0">
                <a:latin typeface="Calibri"/>
                <a:cs typeface="Calibri"/>
              </a:rPr>
              <a:t>N°</a:t>
            </a:r>
            <a:r>
              <a:rPr sz="1800" b="1" dirty="0">
                <a:latin typeface="Calibri"/>
                <a:cs typeface="Calibri"/>
              </a:rPr>
              <a:t> 2-C).</a:t>
            </a:r>
          </a:p>
          <a:p>
            <a:pPr marL="12700" marR="330835">
              <a:lnSpc>
                <a:spcPts val="1980"/>
              </a:lnSpc>
              <a:spcBef>
                <a:spcPts val="445"/>
              </a:spcBef>
              <a:buFont typeface="Calibri"/>
              <a:buAutoNum type="alphaLcParenR" startAt="3"/>
              <a:tabLst>
                <a:tab pos="812165" algn="l"/>
                <a:tab pos="812800" algn="l"/>
              </a:tabLst>
            </a:pPr>
            <a:r>
              <a:rPr lang="es-ES" sz="18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lang="es-ES" dirty="0" err="1">
                <a:latin typeface="Calibri"/>
                <a:cs typeface="Calibri"/>
              </a:rPr>
              <a:t>arta</a:t>
            </a:r>
            <a:r>
              <a:rPr lang="es-ES" dirty="0">
                <a:latin typeface="Calibri"/>
                <a:cs typeface="Calibri"/>
              </a:rPr>
              <a:t> de consentimiento y cesión de derechos de imagen y voz  de niñas, niños y adolescentes. </a:t>
            </a:r>
            <a:r>
              <a:rPr sz="1800" b="1" dirty="0">
                <a:latin typeface="Calibri"/>
                <a:cs typeface="Calibri"/>
              </a:rPr>
              <a:t>(A</a:t>
            </a:r>
            <a:r>
              <a:rPr lang="es-ES" b="1" dirty="0">
                <a:latin typeface="Calibri"/>
                <a:cs typeface="Calibri"/>
              </a:rPr>
              <a:t>nexo N°3-A). 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lphaLcParenR" startAt="3"/>
            </a:pPr>
            <a:endParaRPr sz="1950" dirty="0">
              <a:latin typeface="Calibri"/>
              <a:cs typeface="Calibri"/>
            </a:endParaRPr>
          </a:p>
          <a:p>
            <a:pPr marL="12700" marR="548640">
              <a:lnSpc>
                <a:spcPts val="1980"/>
              </a:lnSpc>
              <a:spcBef>
                <a:spcPts val="5"/>
              </a:spcBef>
              <a:buFont typeface="Calibri"/>
              <a:buAutoNum type="alphaLcParenR" startAt="3"/>
              <a:tabLst>
                <a:tab pos="812165" algn="l"/>
                <a:tab pos="812800" algn="l"/>
              </a:tabLst>
            </a:pPr>
            <a:r>
              <a:rPr lang="es-ES" sz="1800" dirty="0">
                <a:latin typeface="Calibri"/>
                <a:cs typeface="Calibri"/>
              </a:rPr>
              <a:t> </a:t>
            </a:r>
            <a:r>
              <a:rPr lang="es-ES" dirty="0">
                <a:latin typeface="Calibri"/>
                <a:cs typeface="Calibri"/>
              </a:rPr>
              <a:t>Cesión de derechos de uso de imagen y voz docentes/adultos. </a:t>
            </a:r>
          </a:p>
          <a:p>
            <a:pPr marL="12700" marR="548640">
              <a:lnSpc>
                <a:spcPts val="1980"/>
              </a:lnSpc>
              <a:spcBef>
                <a:spcPts val="5"/>
              </a:spcBef>
              <a:tabLst>
                <a:tab pos="812165" algn="l"/>
                <a:tab pos="812800" algn="l"/>
              </a:tabLst>
            </a:pPr>
            <a:r>
              <a:rPr sz="1800" b="1" dirty="0">
                <a:latin typeface="Calibri"/>
                <a:cs typeface="Calibri"/>
              </a:rPr>
              <a:t>(An</a:t>
            </a:r>
            <a:r>
              <a:rPr lang="es-ES" sz="1800" b="1" dirty="0" err="1">
                <a:latin typeface="Calibri"/>
                <a:cs typeface="Calibri"/>
              </a:rPr>
              <a:t>exo</a:t>
            </a:r>
            <a:r>
              <a:rPr lang="es-ES" sz="1800" b="1" dirty="0">
                <a:latin typeface="Calibri"/>
                <a:cs typeface="Calibri"/>
              </a:rPr>
              <a:t> N°3-B). 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70"/>
              </a:lnSpc>
              <a:tabLst>
                <a:tab pos="812165" algn="l"/>
                <a:tab pos="812800" algn="l"/>
              </a:tabLst>
            </a:pPr>
            <a:r>
              <a:rPr lang="es-ES" dirty="0">
                <a:latin typeface="Calibri"/>
                <a:cs typeface="Calibri"/>
              </a:rPr>
              <a:t>g</a:t>
            </a:r>
            <a:r>
              <a:rPr lang="es-ES" sz="1800" dirty="0">
                <a:latin typeface="Calibri"/>
                <a:cs typeface="Calibri"/>
              </a:rPr>
              <a:t>) </a:t>
            </a:r>
            <a:r>
              <a:rPr sz="1800" dirty="0" err="1">
                <a:latin typeface="Calibri"/>
                <a:cs typeface="Calibri"/>
              </a:rPr>
              <a:t>Certificado</a:t>
            </a:r>
            <a:r>
              <a:rPr sz="1800" dirty="0">
                <a:latin typeface="Calibri"/>
                <a:cs typeface="Calibri"/>
              </a:rPr>
              <a:t> de </a:t>
            </a:r>
            <a:r>
              <a:rPr sz="1800" dirty="0" err="1">
                <a:latin typeface="Calibri"/>
                <a:cs typeface="Calibri"/>
              </a:rPr>
              <a:t>inhabilidades</a:t>
            </a:r>
            <a:r>
              <a:rPr sz="1800" dirty="0">
                <a:latin typeface="Calibri"/>
                <a:cs typeface="Calibri"/>
              </a:rPr>
              <a:t> para trabajar con </a:t>
            </a:r>
            <a:r>
              <a:rPr sz="1800" dirty="0" err="1">
                <a:latin typeface="Calibri"/>
                <a:cs typeface="Calibri"/>
              </a:rPr>
              <a:t>menores</a:t>
            </a:r>
            <a:r>
              <a:rPr lang="es-ES" sz="1800" dirty="0">
                <a:latin typeface="Calibri"/>
                <a:cs typeface="Calibri"/>
              </a:rPr>
              <a:t> de edad </a:t>
            </a:r>
            <a:r>
              <a:rPr sz="1800" dirty="0">
                <a:latin typeface="Calibri"/>
                <a:cs typeface="Calibri"/>
              </a:rPr>
              <a:t>, del o </a:t>
            </a:r>
            <a:r>
              <a:rPr sz="1800" dirty="0" err="1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docentes</a:t>
            </a:r>
            <a:r>
              <a:rPr lang="es-ES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guía</a:t>
            </a:r>
            <a:r>
              <a:rPr sz="1800" dirty="0">
                <a:latin typeface="Calibri"/>
                <a:cs typeface="Calibri"/>
              </a:rPr>
              <a:t>/s y asesores/as</a:t>
            </a:r>
            <a:r>
              <a:rPr lang="es-CL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científicos</a:t>
            </a:r>
            <a:r>
              <a:rPr sz="1800" dirty="0">
                <a:latin typeface="Calibri"/>
                <a:cs typeface="Calibri"/>
              </a:rPr>
              <a:t>/as</a:t>
            </a:r>
            <a:r>
              <a:rPr lang="es-CL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si</a:t>
            </a:r>
            <a:r>
              <a:rPr lang="es-CL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corresponde</a:t>
            </a:r>
            <a:r>
              <a:rPr sz="18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B2487215-F2B7-B1C2-A643-2BC5FE999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674325" y="1888489"/>
            <a:ext cx="7497913" cy="4112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6EC6B27-3AE8-F335-6F53-8FFC07BF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363490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78794" y="1447800"/>
            <a:ext cx="5680075" cy="4098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ts val="22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s-ES" spc="-5" dirty="0">
                <a:latin typeface="Public Sans" pitchFamily="2" charset="0"/>
                <a:cs typeface="Calibri"/>
              </a:rPr>
              <a:t>Consentimiento</a:t>
            </a:r>
            <a:r>
              <a:rPr lang="es-ES" spc="-60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informado</a:t>
            </a:r>
            <a:r>
              <a:rPr lang="es-ES" spc="-55" dirty="0">
                <a:latin typeface="Public Sans" pitchFamily="2" charset="0"/>
                <a:cs typeface="Calibri"/>
              </a:rPr>
              <a:t> </a:t>
            </a:r>
            <a:r>
              <a:rPr lang="es-ES" spc="-10" dirty="0">
                <a:latin typeface="Public Sans" pitchFamily="2" charset="0"/>
                <a:cs typeface="Calibri"/>
              </a:rPr>
              <a:t>para</a:t>
            </a:r>
            <a:r>
              <a:rPr lang="es-ES" spc="-20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participar</a:t>
            </a:r>
            <a:r>
              <a:rPr lang="es-ES" spc="-35" dirty="0">
                <a:latin typeface="Public Sans" pitchFamily="2" charset="0"/>
                <a:cs typeface="Calibri"/>
              </a:rPr>
              <a:t> </a:t>
            </a:r>
            <a:r>
              <a:rPr lang="es-ES" spc="-10" dirty="0">
                <a:latin typeface="Public Sans" pitchFamily="2" charset="0"/>
                <a:cs typeface="Calibri"/>
              </a:rPr>
              <a:t>como</a:t>
            </a:r>
            <a:r>
              <a:rPr lang="es-ES" spc="-15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sujeto </a:t>
            </a:r>
            <a:r>
              <a:rPr lang="es-ES" spc="-440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de </a:t>
            </a:r>
            <a:r>
              <a:rPr lang="es-ES" spc="-5" dirty="0">
                <a:latin typeface="Public Sans" pitchFamily="2" charset="0"/>
                <a:cs typeface="Calibri"/>
              </a:rPr>
              <a:t>estudio </a:t>
            </a:r>
            <a:r>
              <a:rPr lang="es-ES" dirty="0">
                <a:latin typeface="Public Sans" pitchFamily="2" charset="0"/>
                <a:cs typeface="Calibri"/>
              </a:rPr>
              <a:t>en </a:t>
            </a:r>
            <a:r>
              <a:rPr lang="es-ES" spc="-15" dirty="0">
                <a:latin typeface="Public Sans" pitchFamily="2" charset="0"/>
                <a:cs typeface="Calibri"/>
              </a:rPr>
              <a:t>proyectos </a:t>
            </a:r>
            <a:r>
              <a:rPr lang="es-ES" dirty="0">
                <a:latin typeface="Public Sans" pitchFamily="2" charset="0"/>
                <a:cs typeface="Calibri"/>
              </a:rPr>
              <a:t>de </a:t>
            </a:r>
            <a:r>
              <a:rPr lang="es-ES" spc="-10" dirty="0">
                <a:latin typeface="Public Sans" pitchFamily="2" charset="0"/>
                <a:cs typeface="Calibri"/>
              </a:rPr>
              <a:t>investigación </a:t>
            </a:r>
            <a:r>
              <a:rPr lang="es-ES" dirty="0">
                <a:latin typeface="Public Sans" pitchFamily="2" charset="0"/>
                <a:cs typeface="Calibri"/>
              </a:rPr>
              <a:t>o </a:t>
            </a:r>
            <a:r>
              <a:rPr lang="es-ES" spc="-5" dirty="0">
                <a:latin typeface="Public Sans" pitchFamily="2" charset="0"/>
                <a:cs typeface="Calibri"/>
              </a:rPr>
              <a:t>innovación </a:t>
            </a:r>
            <a:r>
              <a:rPr lang="es-ES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escolar</a:t>
            </a:r>
            <a:r>
              <a:rPr lang="es-ES" spc="-15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de</a:t>
            </a:r>
            <a:r>
              <a:rPr lang="es-ES" spc="-10" dirty="0">
                <a:latin typeface="Public Sans" pitchFamily="2" charset="0"/>
                <a:cs typeface="Calibri"/>
              </a:rPr>
              <a:t> Explora</a:t>
            </a:r>
            <a:r>
              <a:rPr lang="es-ES" spc="-15" dirty="0">
                <a:latin typeface="Public Sans" pitchFamily="2" charset="0"/>
                <a:cs typeface="Calibri"/>
              </a:rPr>
              <a:t> </a:t>
            </a:r>
            <a:r>
              <a:rPr lang="es-ES" b="1" spc="-20" dirty="0">
                <a:latin typeface="Public Sans" pitchFamily="2" charset="0"/>
                <a:cs typeface="Calibri"/>
              </a:rPr>
              <a:t>(Anexo</a:t>
            </a:r>
            <a:r>
              <a:rPr lang="es-ES" b="1" spc="5" dirty="0">
                <a:latin typeface="Public Sans" pitchFamily="2" charset="0"/>
                <a:cs typeface="Calibri"/>
              </a:rPr>
              <a:t> N°4</a:t>
            </a:r>
            <a:r>
              <a:rPr lang="es-ES" b="1" dirty="0">
                <a:latin typeface="Public Sans" pitchFamily="2" charset="0"/>
                <a:cs typeface="Calibri"/>
              </a:rPr>
              <a:t>).</a:t>
            </a:r>
          </a:p>
          <a:p>
            <a:pPr marL="298450" marR="5080" indent="-285750">
              <a:lnSpc>
                <a:spcPts val="22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endParaRPr lang="es-ES" dirty="0">
              <a:latin typeface="Public Sans" pitchFamily="2" charset="0"/>
              <a:cs typeface="Calibri"/>
            </a:endParaRPr>
          </a:p>
          <a:p>
            <a:pPr marL="298450" marR="5080" indent="-285750">
              <a:lnSpc>
                <a:spcPts val="22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s-ES" spc="-5" dirty="0">
                <a:latin typeface="Public Sans" pitchFamily="2" charset="0"/>
                <a:cs typeface="Calibri"/>
              </a:rPr>
              <a:t>Declaración asesor/a </a:t>
            </a:r>
            <a:r>
              <a:rPr lang="es-ES" spc="-10" dirty="0">
                <a:latin typeface="Public Sans" pitchFamily="2" charset="0"/>
                <a:cs typeface="Calibri"/>
              </a:rPr>
              <a:t>científico/a </a:t>
            </a:r>
            <a:r>
              <a:rPr lang="es-ES" dirty="0">
                <a:latin typeface="Public Sans" pitchFamily="2" charset="0"/>
                <a:cs typeface="Calibri"/>
              </a:rPr>
              <a:t>del </a:t>
            </a:r>
            <a:r>
              <a:rPr lang="es-ES" spc="-15" dirty="0">
                <a:latin typeface="Public Sans" pitchFamily="2" charset="0"/>
                <a:cs typeface="Calibri"/>
              </a:rPr>
              <a:t>proyecto </a:t>
            </a:r>
            <a:r>
              <a:rPr lang="es-ES" dirty="0">
                <a:latin typeface="Public Sans" pitchFamily="2" charset="0"/>
                <a:cs typeface="Calibri"/>
              </a:rPr>
              <a:t>de </a:t>
            </a:r>
            <a:r>
              <a:rPr lang="es-ES" spc="5" dirty="0">
                <a:latin typeface="Public Sans" pitchFamily="2" charset="0"/>
                <a:cs typeface="Calibri"/>
              </a:rPr>
              <a:t> </a:t>
            </a:r>
            <a:r>
              <a:rPr lang="es-ES" spc="-10" dirty="0">
                <a:latin typeface="Public Sans" pitchFamily="2" charset="0"/>
                <a:cs typeface="Calibri"/>
              </a:rPr>
              <a:t>investigación</a:t>
            </a:r>
            <a:r>
              <a:rPr lang="es-ES" spc="-30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o</a:t>
            </a:r>
            <a:r>
              <a:rPr lang="es-ES" spc="5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innovación</a:t>
            </a:r>
            <a:r>
              <a:rPr lang="es-ES" spc="-45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que</a:t>
            </a:r>
            <a:r>
              <a:rPr lang="es-ES" spc="-35" dirty="0">
                <a:latin typeface="Public Sans" pitchFamily="2" charset="0"/>
                <a:cs typeface="Calibri"/>
              </a:rPr>
              <a:t> </a:t>
            </a:r>
            <a:r>
              <a:rPr lang="es-ES" spc="-10" dirty="0">
                <a:latin typeface="Public Sans" pitchFamily="2" charset="0"/>
                <a:cs typeface="Calibri"/>
              </a:rPr>
              <a:t>involucren</a:t>
            </a:r>
            <a:r>
              <a:rPr lang="es-ES" spc="-20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el</a:t>
            </a:r>
            <a:r>
              <a:rPr lang="es-ES" spc="10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trabajo</a:t>
            </a:r>
            <a:r>
              <a:rPr lang="es-ES" spc="-25" dirty="0">
                <a:latin typeface="Public Sans" pitchFamily="2" charset="0"/>
                <a:cs typeface="Calibri"/>
              </a:rPr>
              <a:t> </a:t>
            </a:r>
            <a:r>
              <a:rPr lang="es-ES" spc="-10" dirty="0">
                <a:latin typeface="Public Sans" pitchFamily="2" charset="0"/>
                <a:cs typeface="Calibri"/>
              </a:rPr>
              <a:t>con </a:t>
            </a:r>
            <a:r>
              <a:rPr lang="es-ES" spc="-440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personas</a:t>
            </a:r>
            <a:r>
              <a:rPr lang="es-ES" spc="-40" dirty="0">
                <a:latin typeface="Public Sans" pitchFamily="2" charset="0"/>
                <a:cs typeface="Calibri"/>
              </a:rPr>
              <a:t> </a:t>
            </a:r>
            <a:r>
              <a:rPr lang="es-ES" spc="-10" dirty="0">
                <a:latin typeface="Public Sans" pitchFamily="2" charset="0"/>
                <a:cs typeface="Calibri"/>
              </a:rPr>
              <a:t>como</a:t>
            </a:r>
            <a:r>
              <a:rPr lang="es-ES" spc="10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sujetos</a:t>
            </a:r>
            <a:r>
              <a:rPr lang="es-ES" spc="-15" dirty="0">
                <a:latin typeface="Public Sans" pitchFamily="2" charset="0"/>
                <a:cs typeface="Calibri"/>
              </a:rPr>
              <a:t> </a:t>
            </a:r>
            <a:r>
              <a:rPr lang="es-ES" dirty="0">
                <a:latin typeface="Public Sans" pitchFamily="2" charset="0"/>
                <a:cs typeface="Calibri"/>
              </a:rPr>
              <a:t>de</a:t>
            </a:r>
            <a:r>
              <a:rPr lang="es-ES" spc="-35" dirty="0">
                <a:latin typeface="Public Sans" pitchFamily="2" charset="0"/>
                <a:cs typeface="Calibri"/>
              </a:rPr>
              <a:t> </a:t>
            </a:r>
            <a:r>
              <a:rPr lang="es-ES" spc="-5" dirty="0">
                <a:latin typeface="Public Sans" pitchFamily="2" charset="0"/>
                <a:cs typeface="Calibri"/>
              </a:rPr>
              <a:t>estudio</a:t>
            </a:r>
            <a:r>
              <a:rPr lang="es-ES" spc="-30" dirty="0">
                <a:latin typeface="Public Sans" pitchFamily="2" charset="0"/>
                <a:cs typeface="Calibri"/>
              </a:rPr>
              <a:t> </a:t>
            </a:r>
            <a:r>
              <a:rPr lang="es-ES" b="1" spc="-20" dirty="0">
                <a:latin typeface="Public Sans" pitchFamily="2" charset="0"/>
                <a:cs typeface="Calibri"/>
              </a:rPr>
              <a:t>(Anexo</a:t>
            </a:r>
            <a:r>
              <a:rPr lang="es-ES" b="1" spc="5" dirty="0">
                <a:latin typeface="Public Sans" pitchFamily="2" charset="0"/>
                <a:cs typeface="Calibri"/>
              </a:rPr>
              <a:t> </a:t>
            </a:r>
            <a:r>
              <a:rPr lang="es-ES" b="1" dirty="0">
                <a:latin typeface="Public Sans" pitchFamily="2" charset="0"/>
                <a:cs typeface="Calibri"/>
              </a:rPr>
              <a:t>N°5).</a:t>
            </a:r>
          </a:p>
          <a:p>
            <a:pPr marL="298450" indent="-285750">
              <a:lnSpc>
                <a:spcPts val="2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pc="-5" dirty="0">
              <a:latin typeface="Public Sans" pitchFamily="2" charset="0"/>
              <a:cs typeface="Calibri"/>
            </a:endParaRPr>
          </a:p>
          <a:p>
            <a:pPr marL="298450" indent="-285750">
              <a:lnSpc>
                <a:spcPts val="2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pc="-5" dirty="0" err="1">
                <a:latin typeface="Public Sans" pitchFamily="2" charset="0"/>
                <a:cs typeface="Calibri"/>
              </a:rPr>
              <a:t>Declaración</a:t>
            </a:r>
            <a:r>
              <a:rPr spc="-35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asesor/a</a:t>
            </a:r>
            <a:r>
              <a:rPr spc="-2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científico/a:</a:t>
            </a:r>
            <a:r>
              <a:rPr spc="-4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trabajo</a:t>
            </a:r>
            <a:r>
              <a:rPr spc="-30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con</a:t>
            </a:r>
            <a:r>
              <a:rPr spc="-15" dirty="0">
                <a:latin typeface="Public Sans" pitchFamily="2" charset="0"/>
                <a:cs typeface="Calibri"/>
              </a:rPr>
              <a:t> </a:t>
            </a:r>
            <a:r>
              <a:rPr dirty="0" err="1">
                <a:latin typeface="Public Sans" pitchFamily="2" charset="0"/>
                <a:cs typeface="Calibri"/>
              </a:rPr>
              <a:t>animales</a:t>
            </a:r>
            <a:r>
              <a:rPr lang="es-ES" dirty="0">
                <a:latin typeface="Public Sans" pitchFamily="2" charset="0"/>
                <a:cs typeface="Calibri"/>
              </a:rPr>
              <a:t> </a:t>
            </a:r>
            <a:r>
              <a:rPr b="1" spc="-20" dirty="0">
                <a:latin typeface="Public Sans" pitchFamily="2" charset="0"/>
                <a:cs typeface="Calibri"/>
              </a:rPr>
              <a:t>(</a:t>
            </a:r>
            <a:r>
              <a:rPr b="1" spc="-20" dirty="0" err="1">
                <a:latin typeface="Public Sans" pitchFamily="2" charset="0"/>
                <a:cs typeface="Calibri"/>
              </a:rPr>
              <a:t>Anexo</a:t>
            </a:r>
            <a:r>
              <a:rPr b="1" spc="-30" dirty="0">
                <a:latin typeface="Public Sans" pitchFamily="2" charset="0"/>
                <a:cs typeface="Calibri"/>
              </a:rPr>
              <a:t> </a:t>
            </a:r>
            <a:r>
              <a:rPr lang="es-ES" b="1" spc="-30" dirty="0">
                <a:latin typeface="Public Sans" pitchFamily="2" charset="0"/>
                <a:cs typeface="Calibri"/>
              </a:rPr>
              <a:t>N°</a:t>
            </a:r>
            <a:r>
              <a:rPr lang="es-ES" b="1" dirty="0">
                <a:latin typeface="Public Sans" pitchFamily="2" charset="0"/>
                <a:cs typeface="Calibri"/>
              </a:rPr>
              <a:t>6</a:t>
            </a:r>
            <a:r>
              <a:rPr b="1" dirty="0">
                <a:latin typeface="Public Sans" pitchFamily="2" charset="0"/>
                <a:cs typeface="Calibri"/>
              </a:rPr>
              <a:t>).</a:t>
            </a:r>
          </a:p>
          <a:p>
            <a:pPr marL="285750" indent="-285750">
              <a:lnSpc>
                <a:spcPct val="10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dirty="0">
              <a:latin typeface="Public Sans" pitchFamily="2" charset="0"/>
              <a:cs typeface="Calibri"/>
            </a:endParaRPr>
          </a:p>
          <a:p>
            <a:pPr marL="298450" marR="25146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spc="-5" dirty="0">
                <a:latin typeface="Public Sans" pitchFamily="2" charset="0"/>
                <a:cs typeface="Calibri"/>
              </a:rPr>
              <a:t>Autorización </a:t>
            </a:r>
            <a:r>
              <a:rPr dirty="0">
                <a:latin typeface="Public Sans" pitchFamily="2" charset="0"/>
                <a:cs typeface="Calibri"/>
              </a:rPr>
              <a:t>del </a:t>
            </a:r>
            <a:r>
              <a:rPr spc="-10" dirty="0">
                <a:latin typeface="Public Sans" pitchFamily="2" charset="0"/>
                <a:cs typeface="Calibri"/>
              </a:rPr>
              <a:t>comité </a:t>
            </a:r>
            <a:r>
              <a:rPr dirty="0">
                <a:latin typeface="Public Sans" pitchFamily="2" charset="0"/>
                <a:cs typeface="Calibri"/>
              </a:rPr>
              <a:t>de </a:t>
            </a:r>
            <a:r>
              <a:rPr spc="-5" dirty="0">
                <a:latin typeface="Public Sans" pitchFamily="2" charset="0"/>
                <a:cs typeface="Calibri"/>
              </a:rPr>
              <a:t>bioética </a:t>
            </a:r>
            <a:r>
              <a:rPr dirty="0">
                <a:latin typeface="Public Sans" pitchFamily="2" charset="0"/>
                <a:cs typeface="Calibri"/>
              </a:rPr>
              <a:t>y plan en la </a:t>
            </a:r>
            <a:r>
              <a:rPr spc="5" dirty="0">
                <a:latin typeface="Public Sans" pitchFamily="2" charset="0"/>
                <a:cs typeface="Calibri"/>
              </a:rPr>
              <a:t> </a:t>
            </a:r>
            <a:r>
              <a:rPr spc="-10" dirty="0">
                <a:latin typeface="Public Sans" pitchFamily="2" charset="0"/>
                <a:cs typeface="Calibri"/>
              </a:rPr>
              <a:t>investigación </a:t>
            </a:r>
            <a:r>
              <a:rPr dirty="0">
                <a:latin typeface="Public Sans" pitchFamily="2" charset="0"/>
                <a:cs typeface="Calibri"/>
              </a:rPr>
              <a:t>o </a:t>
            </a:r>
            <a:r>
              <a:rPr spc="-15" dirty="0">
                <a:latin typeface="Public Sans" pitchFamily="2" charset="0"/>
                <a:cs typeface="Calibri"/>
              </a:rPr>
              <a:t>proyecto </a:t>
            </a:r>
            <a:r>
              <a:rPr dirty="0">
                <a:latin typeface="Public Sans" pitchFamily="2" charset="0"/>
                <a:cs typeface="Calibri"/>
              </a:rPr>
              <a:t>de </a:t>
            </a:r>
            <a:r>
              <a:rPr spc="-5" dirty="0">
                <a:latin typeface="Public Sans" pitchFamily="2" charset="0"/>
                <a:cs typeface="Calibri"/>
              </a:rPr>
              <a:t>innovación </a:t>
            </a:r>
            <a:r>
              <a:rPr spc="-15" dirty="0">
                <a:latin typeface="Public Sans" pitchFamily="2" charset="0"/>
                <a:cs typeface="Calibri"/>
              </a:rPr>
              <a:t>con </a:t>
            </a:r>
            <a:r>
              <a:rPr dirty="0">
                <a:latin typeface="Public Sans" pitchFamily="2" charset="0"/>
                <a:cs typeface="Calibri"/>
              </a:rPr>
              <a:t>animales </a:t>
            </a:r>
            <a:r>
              <a:rPr spc="-440" dirty="0">
                <a:latin typeface="Public Sans" pitchFamily="2" charset="0"/>
                <a:cs typeface="Calibri"/>
              </a:rPr>
              <a:t> </a:t>
            </a:r>
            <a:r>
              <a:rPr spc="-5" dirty="0">
                <a:latin typeface="Public Sans" pitchFamily="2" charset="0"/>
                <a:cs typeface="Calibri"/>
              </a:rPr>
              <a:t>vertebrados</a:t>
            </a:r>
            <a:r>
              <a:rPr spc="-60" dirty="0">
                <a:latin typeface="Public Sans" pitchFamily="2" charset="0"/>
                <a:cs typeface="Calibri"/>
              </a:rPr>
              <a:t> </a:t>
            </a:r>
            <a:r>
              <a:rPr b="1" spc="-20" dirty="0">
                <a:latin typeface="Public Sans" pitchFamily="2" charset="0"/>
                <a:cs typeface="Calibri"/>
              </a:rPr>
              <a:t>(</a:t>
            </a:r>
            <a:r>
              <a:rPr b="1" spc="-20" dirty="0" err="1">
                <a:latin typeface="Public Sans" pitchFamily="2" charset="0"/>
                <a:cs typeface="Calibri"/>
              </a:rPr>
              <a:t>Anexo</a:t>
            </a:r>
            <a:r>
              <a:rPr b="1" spc="5" dirty="0">
                <a:latin typeface="Public Sans" pitchFamily="2" charset="0"/>
                <a:cs typeface="Calibri"/>
              </a:rPr>
              <a:t> </a:t>
            </a:r>
            <a:r>
              <a:rPr lang="es-ES" b="1" dirty="0">
                <a:latin typeface="Public Sans" pitchFamily="2" charset="0"/>
                <a:cs typeface="Calibri"/>
              </a:rPr>
              <a:t>N°7</a:t>
            </a:r>
            <a:r>
              <a:rPr b="1" dirty="0">
                <a:latin typeface="Public Sans" pitchFamily="2" charset="0"/>
                <a:cs typeface="Calibri"/>
              </a:rPr>
              <a:t>).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58386" y="695006"/>
            <a:ext cx="4639946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DOCUMENTOS </a:t>
            </a:r>
            <a:r>
              <a:rPr sz="3200" b="1" spc="-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 </a:t>
            </a:r>
            <a:r>
              <a:rPr sz="3200" b="1" spc="-1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C</a:t>
            </a:r>
            <a:r>
              <a:rPr sz="3200" b="1" spc="-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OMPLEMEN</a:t>
            </a:r>
            <a:r>
              <a:rPr sz="3200" b="1" spc="-27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T</a:t>
            </a:r>
            <a:r>
              <a:rPr sz="3200" b="1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ARIOS  </a:t>
            </a:r>
            <a:r>
              <a:rPr sz="3200" b="1" spc="-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(ENTREGAR </a:t>
            </a:r>
            <a:r>
              <a:rPr sz="3200" b="1" spc="-1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SÓLO </a:t>
            </a:r>
            <a:r>
              <a:rPr sz="3200" b="1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SI </a:t>
            </a:r>
            <a:r>
              <a:rPr sz="3200" b="1" spc="5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 </a:t>
            </a:r>
            <a:r>
              <a:rPr sz="3200" b="1" spc="-10" dirty="0">
                <a:solidFill>
                  <a:schemeClr val="bg1"/>
                </a:solidFill>
                <a:highlight>
                  <a:srgbClr val="0CC39C"/>
                </a:highlight>
                <a:latin typeface="Public Sans" pitchFamily="2" charset="0"/>
                <a:cs typeface="Calibri"/>
              </a:rPr>
              <a:t>CORRESPONDE)</a:t>
            </a:r>
            <a:endParaRPr sz="3200" dirty="0">
              <a:solidFill>
                <a:schemeClr val="bg1"/>
              </a:solidFill>
              <a:highlight>
                <a:srgbClr val="0CC39C"/>
              </a:highlight>
              <a:latin typeface="Public Sans" pitchFamily="2" charset="0"/>
              <a:cs typeface="Calibri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0681A5F4-EE9E-4A1F-C31A-980AE581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895600"/>
            <a:ext cx="4572000" cy="3455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1357</Words>
  <Application>Microsoft Office PowerPoint</Application>
  <PresentationFormat>Panorámica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MT</vt:lpstr>
      <vt:lpstr>Calibri</vt:lpstr>
      <vt:lpstr>Calibri Light</vt:lpstr>
      <vt:lpstr>Public Sans</vt:lpstr>
      <vt:lpstr>Office Theme</vt:lpstr>
      <vt:lpstr>Presentación de PowerPoint</vt:lpstr>
      <vt:lpstr>Presentación de PowerPoint</vt:lpstr>
      <vt:lpstr>DESCRIPCIÓN GENERAL DE LA  INICIATIVA</vt:lpstr>
      <vt:lpstr>OBJETIVO</vt:lpstr>
      <vt:lpstr>PUEDEN POSTULAR:</vt:lpstr>
      <vt:lpstr>REQUISITOS  MÍNIMOS</vt:lpstr>
      <vt:lpstr>CATEGORÍAS</vt:lpstr>
      <vt:lpstr>a) Formulario único de postulación: todos los equipos deberán presentar el  formulario de postulación e informe escrito de la categoría y nivel que corresponda.  (Anexo N°1)</vt:lpstr>
      <vt:lpstr>DOCUMENTOS  COMPLEMENTARIOS  (ENTREGAR SÓLO SI  CORRESPONDE)</vt:lpstr>
      <vt:lpstr>Presentación de PowerPoint</vt:lpstr>
      <vt:lpstr>ADMISIBILIDAD</vt:lpstr>
      <vt:lpstr>SELECCIÓN DE  PARTICIPANTES</vt:lpstr>
      <vt:lpstr>Presentación de PowerPoint</vt:lpstr>
      <vt:lpstr>PARTICIPACIÓN EN EL CONGRESO REGIONAL 2022</vt:lpstr>
      <vt:lpstr>GANADORES</vt:lpstr>
      <vt:lpstr>CRONOGRAMA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Bravo A.</dc:creator>
  <cp:lastModifiedBy>Nataly Alvarado R</cp:lastModifiedBy>
  <cp:revision>18</cp:revision>
  <dcterms:created xsi:type="dcterms:W3CDTF">2022-07-18T14:25:53Z</dcterms:created>
  <dcterms:modified xsi:type="dcterms:W3CDTF">2022-09-08T21:05:56Z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2022-07-18T00:00:00Z</vt:filetime>
  </property>
</Properties>
</file>